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entation.xml" ContentType="application/vnd.openxmlformats-officedocument.presentationml.presentation.main+xml"/>
  <Override PartName="/ppt/drawings/drawing1.xml" ContentType="application/vnd.openxmlformats-officedocument.drawingml.chartshapes+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notesMasterIdLst>
    <p:notesMasterId r:id="rId45"/>
  </p:notesMasterIdLst>
  <p:sldIdLst>
    <p:sldId id="256" r:id="rId2"/>
    <p:sldId id="271" r:id="rId3"/>
    <p:sldId id="258" r:id="rId4"/>
    <p:sldId id="257" r:id="rId5"/>
    <p:sldId id="306" r:id="rId6"/>
    <p:sldId id="286" r:id="rId7"/>
    <p:sldId id="295" r:id="rId8"/>
    <p:sldId id="296" r:id="rId9"/>
    <p:sldId id="279" r:id="rId10"/>
    <p:sldId id="285" r:id="rId11"/>
    <p:sldId id="260" r:id="rId12"/>
    <p:sldId id="277" r:id="rId13"/>
    <p:sldId id="261" r:id="rId14"/>
    <p:sldId id="262" r:id="rId15"/>
    <p:sldId id="297" r:id="rId16"/>
    <p:sldId id="305" r:id="rId17"/>
    <p:sldId id="298" r:id="rId18"/>
    <p:sldId id="263" r:id="rId19"/>
    <p:sldId id="264" r:id="rId20"/>
    <p:sldId id="308" r:id="rId21"/>
    <p:sldId id="299" r:id="rId22"/>
    <p:sldId id="309" r:id="rId23"/>
    <p:sldId id="265" r:id="rId24"/>
    <p:sldId id="281" r:id="rId25"/>
    <p:sldId id="266" r:id="rId26"/>
    <p:sldId id="304" r:id="rId27"/>
    <p:sldId id="267" r:id="rId28"/>
    <p:sldId id="268" r:id="rId29"/>
    <p:sldId id="269" r:id="rId30"/>
    <p:sldId id="294" r:id="rId31"/>
    <p:sldId id="282" r:id="rId32"/>
    <p:sldId id="307" r:id="rId33"/>
    <p:sldId id="272" r:id="rId34"/>
    <p:sldId id="287" r:id="rId35"/>
    <p:sldId id="288" r:id="rId36"/>
    <p:sldId id="289" r:id="rId37"/>
    <p:sldId id="290" r:id="rId38"/>
    <p:sldId id="273" r:id="rId39"/>
    <p:sldId id="274" r:id="rId40"/>
    <p:sldId id="278" r:id="rId41"/>
    <p:sldId id="275" r:id="rId42"/>
    <p:sldId id="292" r:id="rId43"/>
    <p:sldId id="293"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6" autoAdjust="0"/>
    <p:restoredTop sz="94966"/>
  </p:normalViewPr>
  <p:slideViewPr>
    <p:cSldViewPr snapToGrid="0">
      <p:cViewPr varScale="1">
        <p:scale>
          <a:sx n="121" d="100"/>
          <a:sy n="121" d="100"/>
        </p:scale>
        <p:origin x="76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Church Membership</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001"/>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6BA-224E-8A34-7195D8D5374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6BA-224E-8A34-7195D8D5374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6BA-224E-8A34-7195D8D5374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6BA-224E-8A34-7195D8D5374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1-95EF-E943-B26C-3A4EE3B50A49}"/>
              </c:ext>
            </c:extLst>
          </c:dPt>
          <c:cat>
            <c:strRef>
              <c:f>Sheet1!$A$2:$A$6</c:f>
              <c:strCache>
                <c:ptCount val="5"/>
                <c:pt idx="0">
                  <c:v>Anglican</c:v>
                </c:pt>
                <c:pt idx="1">
                  <c:v>Baptist</c:v>
                </c:pt>
                <c:pt idx="2">
                  <c:v>Methodist</c:v>
                </c:pt>
                <c:pt idx="3">
                  <c:v>Shared</c:v>
                </c:pt>
                <c:pt idx="4">
                  <c:v>Other</c:v>
                </c:pt>
              </c:strCache>
            </c:strRef>
          </c:cat>
          <c:val>
            <c:numRef>
              <c:f>Sheet1!$B$2:$B$6</c:f>
              <c:numCache>
                <c:formatCode>General</c:formatCode>
                <c:ptCount val="5"/>
                <c:pt idx="0">
                  <c:v>49</c:v>
                </c:pt>
                <c:pt idx="1">
                  <c:v>15</c:v>
                </c:pt>
                <c:pt idx="2">
                  <c:v>16</c:v>
                </c:pt>
                <c:pt idx="3">
                  <c:v>20</c:v>
                </c:pt>
                <c:pt idx="4">
                  <c:v>30</c:v>
                </c:pt>
              </c:numCache>
            </c:numRef>
          </c:val>
          <c:extLst>
            <c:ext xmlns:c16="http://schemas.microsoft.com/office/drawing/2014/chart" uri="{C3380CC4-5D6E-409C-BE32-E72D297353CC}">
              <c16:uniqueId val="{00000000-95EF-E943-B26C-3A4EE3B50A4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001"/>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001"/>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Occasional Offices 2025</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001"/>
        </a:p>
      </c:txPr>
    </c:title>
    <c:autoTitleDeleted val="0"/>
    <c:plotArea>
      <c:layout/>
      <c:barChart>
        <c:barDir val="bar"/>
        <c:grouping val="clustered"/>
        <c:varyColors val="0"/>
        <c:ser>
          <c:idx val="0"/>
          <c:order val="0"/>
          <c:tx>
            <c:strRef>
              <c:f>Sheet1!$B$1</c:f>
              <c:strCache>
                <c:ptCount val="1"/>
                <c:pt idx="0">
                  <c:v>Column3</c:v>
                </c:pt>
              </c:strCache>
            </c:strRef>
          </c:tx>
          <c:spPr>
            <a:solidFill>
              <a:schemeClr val="accent1"/>
            </a:solidFill>
            <a:ln>
              <a:noFill/>
            </a:ln>
            <a:effectLst/>
          </c:spPr>
          <c:invertIfNegative val="0"/>
          <c:cat>
            <c:strRef>
              <c:f>Sheet1!$A$2:$A$5</c:f>
              <c:strCache>
                <c:ptCount val="3"/>
                <c:pt idx="0">
                  <c:v>Baptisms</c:v>
                </c:pt>
                <c:pt idx="1">
                  <c:v>Weddings</c:v>
                </c:pt>
                <c:pt idx="2">
                  <c:v>Funerals</c:v>
                </c:pt>
              </c:strCache>
            </c:strRef>
          </c:cat>
          <c:val>
            <c:numRef>
              <c:f>Sheet1!$B$2:$B$5</c:f>
              <c:numCache>
                <c:formatCode>General</c:formatCode>
                <c:ptCount val="4"/>
                <c:pt idx="0">
                  <c:v>2</c:v>
                </c:pt>
                <c:pt idx="1">
                  <c:v>1</c:v>
                </c:pt>
                <c:pt idx="2">
                  <c:v>2</c:v>
                </c:pt>
              </c:numCache>
            </c:numRef>
          </c:val>
          <c:extLst>
            <c:ext xmlns:c16="http://schemas.microsoft.com/office/drawing/2014/chart" uri="{C3380CC4-5D6E-409C-BE32-E72D297353CC}">
              <c16:uniqueId val="{00000000-604D-524B-BA75-FC3B422E86DB}"/>
            </c:ext>
          </c:extLst>
        </c:ser>
        <c:ser>
          <c:idx val="1"/>
          <c:order val="1"/>
          <c:tx>
            <c:strRef>
              <c:f>Sheet1!$C$1</c:f>
              <c:strCache>
                <c:ptCount val="1"/>
                <c:pt idx="0">
                  <c:v>Column2</c:v>
                </c:pt>
              </c:strCache>
            </c:strRef>
          </c:tx>
          <c:spPr>
            <a:solidFill>
              <a:schemeClr val="accent2"/>
            </a:solidFill>
            <a:ln>
              <a:noFill/>
            </a:ln>
            <a:effectLst/>
          </c:spPr>
          <c:invertIfNegative val="0"/>
          <c:cat>
            <c:strRef>
              <c:f>Sheet1!$A$2:$A$5</c:f>
              <c:strCache>
                <c:ptCount val="3"/>
                <c:pt idx="0">
                  <c:v>Baptisms</c:v>
                </c:pt>
                <c:pt idx="1">
                  <c:v>Weddings</c:v>
                </c:pt>
                <c:pt idx="2">
                  <c:v>Funerals</c:v>
                </c:pt>
              </c:strCache>
            </c:strRef>
          </c:cat>
          <c:val>
            <c:numRef>
              <c:f>Sheet1!$C$2:$C$5</c:f>
              <c:numCache>
                <c:formatCode>General</c:formatCode>
                <c:ptCount val="4"/>
              </c:numCache>
            </c:numRef>
          </c:val>
          <c:extLst>
            <c:ext xmlns:c16="http://schemas.microsoft.com/office/drawing/2014/chart" uri="{C3380CC4-5D6E-409C-BE32-E72D297353CC}">
              <c16:uniqueId val="{00000001-604D-524B-BA75-FC3B422E86DB}"/>
            </c:ext>
          </c:extLst>
        </c:ser>
        <c:ser>
          <c:idx val="2"/>
          <c:order val="2"/>
          <c:tx>
            <c:strRef>
              <c:f>Sheet1!$D$1</c:f>
              <c:strCache>
                <c:ptCount val="1"/>
                <c:pt idx="0">
                  <c:v>Column1</c:v>
                </c:pt>
              </c:strCache>
            </c:strRef>
          </c:tx>
          <c:spPr>
            <a:solidFill>
              <a:schemeClr val="accent3"/>
            </a:solidFill>
            <a:ln>
              <a:noFill/>
            </a:ln>
            <a:effectLst/>
          </c:spPr>
          <c:invertIfNegative val="0"/>
          <c:cat>
            <c:strRef>
              <c:f>Sheet1!$A$2:$A$5</c:f>
              <c:strCache>
                <c:ptCount val="3"/>
                <c:pt idx="0">
                  <c:v>Baptisms</c:v>
                </c:pt>
                <c:pt idx="1">
                  <c:v>Weddings</c:v>
                </c:pt>
                <c:pt idx="2">
                  <c:v>Funerals</c:v>
                </c:pt>
              </c:strCache>
            </c:strRef>
          </c:cat>
          <c:val>
            <c:numRef>
              <c:f>Sheet1!$D$2:$D$5</c:f>
              <c:numCache>
                <c:formatCode>General</c:formatCode>
                <c:ptCount val="4"/>
              </c:numCache>
            </c:numRef>
          </c:val>
          <c:extLst>
            <c:ext xmlns:c16="http://schemas.microsoft.com/office/drawing/2014/chart" uri="{C3380CC4-5D6E-409C-BE32-E72D297353CC}">
              <c16:uniqueId val="{00000002-604D-524B-BA75-FC3B422E86DB}"/>
            </c:ext>
          </c:extLst>
        </c:ser>
        <c:dLbls>
          <c:showLegendKey val="0"/>
          <c:showVal val="0"/>
          <c:showCatName val="0"/>
          <c:showSerName val="0"/>
          <c:showPercent val="0"/>
          <c:showBubbleSize val="0"/>
        </c:dLbls>
        <c:gapWidth val="182"/>
        <c:axId val="16518655"/>
        <c:axId val="16528063"/>
      </c:barChart>
      <c:catAx>
        <c:axId val="165186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001"/>
          </a:p>
        </c:txPr>
        <c:crossAx val="16528063"/>
        <c:crosses val="autoZero"/>
        <c:auto val="1"/>
        <c:lblAlgn val="ctr"/>
        <c:lblOffset val="100"/>
        <c:noMultiLvlLbl val="0"/>
      </c:catAx>
      <c:valAx>
        <c:axId val="1652806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001"/>
          </a:p>
        </c:txPr>
        <c:crossAx val="16518655"/>
        <c:crosses val="autoZero"/>
        <c:crossBetween val="between"/>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001"/>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0.51614</cdr:x>
      <cdr:y>0.686</cdr:y>
    </cdr:from>
    <cdr:to>
      <cdr:x>0.61947</cdr:x>
      <cdr:y>0.86693</cdr:y>
    </cdr:to>
    <cdr:sp macro="" textlink="">
      <cdr:nvSpPr>
        <cdr:cNvPr id="2" name="TextBox 1">
          <a:extLst xmlns:a="http://schemas.openxmlformats.org/drawingml/2006/main">
            <a:ext uri="{FF2B5EF4-FFF2-40B4-BE49-F238E27FC236}">
              <a16:creationId xmlns:a16="http://schemas.microsoft.com/office/drawing/2014/main" id="{19837938-EEE0-E14B-CEB8-FBB09CF2FD47}"/>
            </a:ext>
          </a:extLst>
        </cdr:cNvPr>
        <cdr:cNvSpPr txBox="1"/>
      </cdr:nvSpPr>
      <cdr:spPr>
        <a:xfrm xmlns:a="http://schemas.openxmlformats.org/drawingml/2006/main">
          <a:off x="3775646" y="3513201"/>
          <a:ext cx="755904" cy="9265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001" sz="1400" kern="1200" dirty="0">
              <a:solidFill>
                <a:schemeClr val="bg1"/>
              </a:solidFill>
            </a:rPr>
            <a:t>15 People</a:t>
          </a:r>
        </a:p>
      </cdr:txBody>
    </cdr:sp>
  </cdr:relSizeAnchor>
  <cdr:relSizeAnchor xmlns:cdr="http://schemas.openxmlformats.org/drawingml/2006/chartDrawing">
    <cdr:from>
      <cdr:x>0.3878</cdr:x>
      <cdr:y>0.69314</cdr:y>
    </cdr:from>
    <cdr:to>
      <cdr:x>0.48614</cdr:x>
      <cdr:y>0.80265</cdr:y>
    </cdr:to>
    <cdr:sp macro="" textlink="">
      <cdr:nvSpPr>
        <cdr:cNvPr id="3" name="TextBox 2">
          <a:extLst xmlns:a="http://schemas.openxmlformats.org/drawingml/2006/main">
            <a:ext uri="{FF2B5EF4-FFF2-40B4-BE49-F238E27FC236}">
              <a16:creationId xmlns:a16="http://schemas.microsoft.com/office/drawing/2014/main" id="{364EDC81-A0BB-A0E9-2731-D1A3E5E29762}"/>
            </a:ext>
          </a:extLst>
        </cdr:cNvPr>
        <cdr:cNvSpPr txBox="1"/>
      </cdr:nvSpPr>
      <cdr:spPr>
        <a:xfrm xmlns:a="http://schemas.openxmlformats.org/drawingml/2006/main">
          <a:off x="2836862" y="3549777"/>
          <a:ext cx="719328" cy="5608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001" sz="1400" kern="1200" dirty="0">
              <a:solidFill>
                <a:schemeClr val="bg1"/>
              </a:solidFill>
            </a:rPr>
            <a:t>16 People</a:t>
          </a:r>
        </a:p>
      </cdr:txBody>
    </cdr:sp>
  </cdr:relSizeAnchor>
  <cdr:relSizeAnchor xmlns:cdr="http://schemas.openxmlformats.org/drawingml/2006/chartDrawing">
    <cdr:from>
      <cdr:x>0.28114</cdr:x>
      <cdr:y>0.5143</cdr:y>
    </cdr:from>
    <cdr:to>
      <cdr:x>0.39947</cdr:x>
      <cdr:y>0.63363</cdr:y>
    </cdr:to>
    <cdr:sp macro="" textlink="">
      <cdr:nvSpPr>
        <cdr:cNvPr id="4" name="TextBox 3">
          <a:extLst xmlns:a="http://schemas.openxmlformats.org/drawingml/2006/main">
            <a:ext uri="{FF2B5EF4-FFF2-40B4-BE49-F238E27FC236}">
              <a16:creationId xmlns:a16="http://schemas.microsoft.com/office/drawing/2014/main" id="{27635F21-FADD-DC66-95BA-4D0EAFD0E2D5}"/>
            </a:ext>
          </a:extLst>
        </cdr:cNvPr>
        <cdr:cNvSpPr txBox="1"/>
      </cdr:nvSpPr>
      <cdr:spPr>
        <a:xfrm xmlns:a="http://schemas.openxmlformats.org/drawingml/2006/main">
          <a:off x="2056574" y="2633853"/>
          <a:ext cx="865632" cy="6111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001" sz="1400" kern="1200" dirty="0">
              <a:solidFill>
                <a:schemeClr val="bg1"/>
              </a:solidFill>
            </a:rPr>
            <a:t>20 People</a:t>
          </a:r>
        </a:p>
      </cdr:txBody>
    </cdr:sp>
  </cdr:relSizeAnchor>
  <cdr:relSizeAnchor xmlns:cdr="http://schemas.openxmlformats.org/drawingml/2006/chartDrawing">
    <cdr:from>
      <cdr:x>0.2965</cdr:x>
      <cdr:y>0.2446</cdr:y>
    </cdr:from>
    <cdr:to>
      <cdr:x>0.4215</cdr:x>
      <cdr:y>0.42315</cdr:y>
    </cdr:to>
    <cdr:sp macro="" textlink="">
      <cdr:nvSpPr>
        <cdr:cNvPr id="5" name="TextBox 4">
          <a:extLst xmlns:a="http://schemas.openxmlformats.org/drawingml/2006/main">
            <a:ext uri="{FF2B5EF4-FFF2-40B4-BE49-F238E27FC236}">
              <a16:creationId xmlns:a16="http://schemas.microsoft.com/office/drawing/2014/main" id="{E5C04AA9-4CDD-F74B-B13C-831446B6197A}"/>
            </a:ext>
          </a:extLst>
        </cdr:cNvPr>
        <cdr:cNvSpPr txBox="1"/>
      </cdr:nvSpPr>
      <cdr:spPr>
        <a:xfrm xmlns:a="http://schemas.openxmlformats.org/drawingml/2006/main">
          <a:off x="2168973" y="125266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001" sz="1100" kern="1200" dirty="0"/>
        </a:p>
      </cdr:txBody>
    </cdr:sp>
  </cdr:relSizeAnchor>
  <cdr:relSizeAnchor xmlns:cdr="http://schemas.openxmlformats.org/drawingml/2006/chartDrawing">
    <cdr:from>
      <cdr:x>0.375</cdr:x>
      <cdr:y>0.28279</cdr:y>
    </cdr:from>
    <cdr:to>
      <cdr:x>0.5</cdr:x>
      <cdr:y>0.46134</cdr:y>
    </cdr:to>
    <cdr:sp macro="" textlink="">
      <cdr:nvSpPr>
        <cdr:cNvPr id="6" name="TextBox 5">
          <a:extLst xmlns:a="http://schemas.openxmlformats.org/drawingml/2006/main">
            <a:ext uri="{FF2B5EF4-FFF2-40B4-BE49-F238E27FC236}">
              <a16:creationId xmlns:a16="http://schemas.microsoft.com/office/drawing/2014/main" id="{6CCA3880-169A-E255-FE14-DBC14175C03C}"/>
            </a:ext>
          </a:extLst>
        </cdr:cNvPr>
        <cdr:cNvSpPr txBox="1"/>
      </cdr:nvSpPr>
      <cdr:spPr>
        <a:xfrm xmlns:a="http://schemas.openxmlformats.org/drawingml/2006/main">
          <a:off x="2743200" y="144825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001" sz="1400" kern="1200" dirty="0">
              <a:solidFill>
                <a:schemeClr val="bg1"/>
              </a:solidFill>
            </a:rPr>
            <a:t>30 </a:t>
          </a:r>
        </a:p>
        <a:p xmlns:a="http://schemas.openxmlformats.org/drawingml/2006/main">
          <a:pPr algn="ctr"/>
          <a:r>
            <a:rPr lang="en-001" sz="1400" kern="1200" dirty="0">
              <a:solidFill>
                <a:schemeClr val="bg1"/>
              </a:solidFill>
            </a:rPr>
            <a:t>People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991826-CE8A-49E7-9742-F45474B2A12F}" type="datetimeFigureOut">
              <a:rPr lang="en-GB" smtClean="0"/>
              <a:t>29/01/2026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8A90D8-F952-4D31-8357-1C9B43E0CA7A}" type="slidenum">
              <a:rPr lang="en-GB" smtClean="0"/>
              <a:t>‹#›</a:t>
            </a:fld>
            <a:endParaRPr lang="en-GB"/>
          </a:p>
        </p:txBody>
      </p:sp>
    </p:spTree>
    <p:extLst>
      <p:ext uri="{BB962C8B-B14F-4D97-AF65-F5344CB8AC3E}">
        <p14:creationId xmlns:p14="http://schemas.microsoft.com/office/powerpoint/2010/main" val="1426306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001" dirty="0"/>
          </a:p>
        </p:txBody>
      </p:sp>
      <p:sp>
        <p:nvSpPr>
          <p:cNvPr id="4" name="Slide Number Placeholder 3"/>
          <p:cNvSpPr>
            <a:spLocks noGrp="1"/>
          </p:cNvSpPr>
          <p:nvPr>
            <p:ph type="sldNum" sz="quarter" idx="5"/>
          </p:nvPr>
        </p:nvSpPr>
        <p:spPr/>
        <p:txBody>
          <a:bodyPr/>
          <a:lstStyle/>
          <a:p>
            <a:fld id="{CE8A90D8-F952-4D31-8357-1C9B43E0CA7A}" type="slidenum">
              <a:rPr lang="en-GB" smtClean="0"/>
              <a:t>9</a:t>
            </a:fld>
            <a:endParaRPr lang="en-GB"/>
          </a:p>
        </p:txBody>
      </p:sp>
    </p:spTree>
    <p:extLst>
      <p:ext uri="{BB962C8B-B14F-4D97-AF65-F5344CB8AC3E}">
        <p14:creationId xmlns:p14="http://schemas.microsoft.com/office/powerpoint/2010/main" val="3018810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001" dirty="0"/>
          </a:p>
        </p:txBody>
      </p:sp>
      <p:sp>
        <p:nvSpPr>
          <p:cNvPr id="4" name="Slide Number Placeholder 3"/>
          <p:cNvSpPr>
            <a:spLocks noGrp="1"/>
          </p:cNvSpPr>
          <p:nvPr>
            <p:ph type="sldNum" sz="quarter" idx="5"/>
          </p:nvPr>
        </p:nvSpPr>
        <p:spPr/>
        <p:txBody>
          <a:bodyPr/>
          <a:lstStyle/>
          <a:p>
            <a:fld id="{CE8A90D8-F952-4D31-8357-1C9B43E0CA7A}" type="slidenum">
              <a:rPr lang="en-GB" smtClean="0"/>
              <a:t>10</a:t>
            </a:fld>
            <a:endParaRPr lang="en-GB"/>
          </a:p>
        </p:txBody>
      </p:sp>
    </p:spTree>
    <p:extLst>
      <p:ext uri="{BB962C8B-B14F-4D97-AF65-F5344CB8AC3E}">
        <p14:creationId xmlns:p14="http://schemas.microsoft.com/office/powerpoint/2010/main" val="355885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001" dirty="0"/>
          </a:p>
        </p:txBody>
      </p:sp>
      <p:sp>
        <p:nvSpPr>
          <p:cNvPr id="4" name="Slide Number Placeholder 3"/>
          <p:cNvSpPr>
            <a:spLocks noGrp="1"/>
          </p:cNvSpPr>
          <p:nvPr>
            <p:ph type="sldNum" sz="quarter" idx="5"/>
          </p:nvPr>
        </p:nvSpPr>
        <p:spPr/>
        <p:txBody>
          <a:bodyPr/>
          <a:lstStyle/>
          <a:p>
            <a:fld id="{CE8A90D8-F952-4D31-8357-1C9B43E0CA7A}" type="slidenum">
              <a:rPr lang="en-GB" smtClean="0"/>
              <a:t>12</a:t>
            </a:fld>
            <a:endParaRPr lang="en-GB"/>
          </a:p>
        </p:txBody>
      </p:sp>
    </p:spTree>
    <p:extLst>
      <p:ext uri="{BB962C8B-B14F-4D97-AF65-F5344CB8AC3E}">
        <p14:creationId xmlns:p14="http://schemas.microsoft.com/office/powerpoint/2010/main" val="3712134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001" dirty="0"/>
          </a:p>
        </p:txBody>
      </p:sp>
      <p:sp>
        <p:nvSpPr>
          <p:cNvPr id="4" name="Slide Number Placeholder 3"/>
          <p:cNvSpPr>
            <a:spLocks noGrp="1"/>
          </p:cNvSpPr>
          <p:nvPr>
            <p:ph type="sldNum" sz="quarter" idx="5"/>
          </p:nvPr>
        </p:nvSpPr>
        <p:spPr/>
        <p:txBody>
          <a:bodyPr/>
          <a:lstStyle/>
          <a:p>
            <a:fld id="{CE8A90D8-F952-4D31-8357-1C9B43E0CA7A}" type="slidenum">
              <a:rPr lang="en-GB" smtClean="0"/>
              <a:t>31</a:t>
            </a:fld>
            <a:endParaRPr lang="en-GB"/>
          </a:p>
        </p:txBody>
      </p:sp>
    </p:spTree>
    <p:extLst>
      <p:ext uri="{BB962C8B-B14F-4D97-AF65-F5344CB8AC3E}">
        <p14:creationId xmlns:p14="http://schemas.microsoft.com/office/powerpoint/2010/main" val="1633047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A67193-42E0-4D19-B8FC-E8F933199B6C}" type="datetime1">
              <a:rPr lang="en-GB" smtClean="0"/>
              <a:t>29/01/2026</a:t>
            </a:fld>
            <a:endParaRPr lang="en-GB"/>
          </a:p>
        </p:txBody>
      </p:sp>
      <p:sp>
        <p:nvSpPr>
          <p:cNvPr id="5" name="Footer Placeholder 4"/>
          <p:cNvSpPr>
            <a:spLocks noGrp="1"/>
          </p:cNvSpPr>
          <p:nvPr>
            <p:ph type="ftr" sz="quarter" idx="11"/>
          </p:nvPr>
        </p:nvSpPr>
        <p:spPr/>
        <p:txBody>
          <a:bodyPr/>
          <a:lstStyle/>
          <a:p>
            <a:r>
              <a:rPr lang="en-GB"/>
              <a:t>St.XXX, Location, Diocese of Peterborough </a:t>
            </a:r>
          </a:p>
        </p:txBody>
      </p:sp>
      <p:sp>
        <p:nvSpPr>
          <p:cNvPr id="6" name="Slide Number Placeholder 5"/>
          <p:cNvSpPr>
            <a:spLocks noGrp="1"/>
          </p:cNvSpPr>
          <p:nvPr>
            <p:ph type="sldNum" sz="quarter" idx="12"/>
          </p:nvPr>
        </p:nvSpPr>
        <p:spPr/>
        <p:txBody>
          <a:bodyPr/>
          <a:lstStyle/>
          <a:p>
            <a:fld id="{1E78D439-D759-41A2-8BB1-D247A1B299C6}" type="slidenum">
              <a:rPr lang="en-GB" smtClean="0"/>
              <a:t>‹#›</a:t>
            </a:fld>
            <a:endParaRPr lang="en-GB"/>
          </a:p>
        </p:txBody>
      </p:sp>
    </p:spTree>
    <p:extLst>
      <p:ext uri="{BB962C8B-B14F-4D97-AF65-F5344CB8AC3E}">
        <p14:creationId xmlns:p14="http://schemas.microsoft.com/office/powerpoint/2010/main" val="2905269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E820E1-FC24-4115-A66A-6A412F5606DC}" type="datetime1">
              <a:rPr lang="en-GB" smtClean="0"/>
              <a:t>29/01/2026</a:t>
            </a:fld>
            <a:endParaRPr lang="en-GB"/>
          </a:p>
        </p:txBody>
      </p:sp>
      <p:sp>
        <p:nvSpPr>
          <p:cNvPr id="8" name="Footer Placeholder 7"/>
          <p:cNvSpPr>
            <a:spLocks noGrp="1"/>
          </p:cNvSpPr>
          <p:nvPr>
            <p:ph type="ftr" sz="quarter" idx="11"/>
          </p:nvPr>
        </p:nvSpPr>
        <p:spPr/>
        <p:txBody>
          <a:bodyPr/>
          <a:lstStyle/>
          <a:p>
            <a:r>
              <a:rPr lang="en-GB"/>
              <a:t>St.XXX, Location, Diocese of Peterborough </a:t>
            </a:r>
          </a:p>
        </p:txBody>
      </p:sp>
      <p:sp>
        <p:nvSpPr>
          <p:cNvPr id="9" name="Slide Number Placeholder 8"/>
          <p:cNvSpPr>
            <a:spLocks noGrp="1"/>
          </p:cNvSpPr>
          <p:nvPr>
            <p:ph type="sldNum" sz="quarter" idx="12"/>
          </p:nvPr>
        </p:nvSpPr>
        <p:spPr/>
        <p:txBody>
          <a:bodyPr/>
          <a:lstStyle/>
          <a:p>
            <a:fld id="{1E78D439-D759-41A2-8BB1-D247A1B299C6}" type="slidenum">
              <a:rPr lang="en-GB" smtClean="0"/>
              <a:t>‹#›</a:t>
            </a:fld>
            <a:endParaRPr lang="en-GB"/>
          </a:p>
        </p:txBody>
      </p:sp>
    </p:spTree>
    <p:extLst>
      <p:ext uri="{BB962C8B-B14F-4D97-AF65-F5344CB8AC3E}">
        <p14:creationId xmlns:p14="http://schemas.microsoft.com/office/powerpoint/2010/main" val="1116216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377D9A-6C80-4C33-B9FE-08597EDFE6CF}" type="datetime1">
              <a:rPr lang="en-GB" smtClean="0"/>
              <a:t>29/01/2026</a:t>
            </a:fld>
            <a:endParaRPr lang="en-GB"/>
          </a:p>
        </p:txBody>
      </p:sp>
      <p:sp>
        <p:nvSpPr>
          <p:cNvPr id="8" name="Footer Placeholder 7"/>
          <p:cNvSpPr>
            <a:spLocks noGrp="1"/>
          </p:cNvSpPr>
          <p:nvPr>
            <p:ph type="ftr" sz="quarter" idx="11"/>
          </p:nvPr>
        </p:nvSpPr>
        <p:spPr/>
        <p:txBody>
          <a:bodyPr/>
          <a:lstStyle/>
          <a:p>
            <a:r>
              <a:rPr lang="en-GB"/>
              <a:t>St.XXX, Location, Diocese of Peterborough </a:t>
            </a:r>
          </a:p>
        </p:txBody>
      </p:sp>
      <p:sp>
        <p:nvSpPr>
          <p:cNvPr id="9" name="Slide Number Placeholder 8"/>
          <p:cNvSpPr>
            <a:spLocks noGrp="1"/>
          </p:cNvSpPr>
          <p:nvPr>
            <p:ph type="sldNum" sz="quarter" idx="12"/>
          </p:nvPr>
        </p:nvSpPr>
        <p:spPr/>
        <p:txBody>
          <a:bodyPr/>
          <a:lstStyle/>
          <a:p>
            <a:fld id="{1E78D439-D759-41A2-8BB1-D247A1B299C6}" type="slidenum">
              <a:rPr lang="en-GB" smtClean="0"/>
              <a:t>‹#›</a:t>
            </a:fld>
            <a:endParaRPr lang="en-GB"/>
          </a:p>
        </p:txBody>
      </p:sp>
    </p:spTree>
    <p:extLst>
      <p:ext uri="{BB962C8B-B14F-4D97-AF65-F5344CB8AC3E}">
        <p14:creationId xmlns:p14="http://schemas.microsoft.com/office/powerpoint/2010/main" val="1498044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FE85ED-9D27-43B8-9352-A71A2A5BBAA7}" type="datetime1">
              <a:rPr lang="en-GB" smtClean="0"/>
              <a:t>29/01/2026</a:t>
            </a:fld>
            <a:endParaRPr lang="en-GB"/>
          </a:p>
        </p:txBody>
      </p:sp>
      <p:sp>
        <p:nvSpPr>
          <p:cNvPr id="5" name="Footer Placeholder 4"/>
          <p:cNvSpPr>
            <a:spLocks noGrp="1"/>
          </p:cNvSpPr>
          <p:nvPr>
            <p:ph type="ftr" sz="quarter" idx="11"/>
          </p:nvPr>
        </p:nvSpPr>
        <p:spPr/>
        <p:txBody>
          <a:bodyPr/>
          <a:lstStyle/>
          <a:p>
            <a:r>
              <a:rPr lang="en-GB"/>
              <a:t>St.XXX, Location, Diocese of Peterborough </a:t>
            </a:r>
          </a:p>
        </p:txBody>
      </p:sp>
      <p:sp>
        <p:nvSpPr>
          <p:cNvPr id="6" name="Slide Number Placeholder 5"/>
          <p:cNvSpPr>
            <a:spLocks noGrp="1"/>
          </p:cNvSpPr>
          <p:nvPr>
            <p:ph type="sldNum" sz="quarter" idx="12"/>
          </p:nvPr>
        </p:nvSpPr>
        <p:spPr/>
        <p:txBody>
          <a:bodyPr/>
          <a:lstStyle/>
          <a:p>
            <a:fld id="{1E78D439-D759-41A2-8BB1-D247A1B299C6}" type="slidenum">
              <a:rPr lang="en-GB" smtClean="0"/>
              <a:t>‹#›</a:t>
            </a:fld>
            <a:endParaRPr lang="en-GB"/>
          </a:p>
        </p:txBody>
      </p:sp>
    </p:spTree>
    <p:extLst>
      <p:ext uri="{BB962C8B-B14F-4D97-AF65-F5344CB8AC3E}">
        <p14:creationId xmlns:p14="http://schemas.microsoft.com/office/powerpoint/2010/main" val="156591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04514E-DC4B-4779-A9C8-283E75FE190D}" type="datetime1">
              <a:rPr lang="en-GB" smtClean="0"/>
              <a:t>29/01/2026</a:t>
            </a:fld>
            <a:endParaRPr lang="en-GB"/>
          </a:p>
        </p:txBody>
      </p:sp>
      <p:sp>
        <p:nvSpPr>
          <p:cNvPr id="5" name="Footer Placeholder 4"/>
          <p:cNvSpPr>
            <a:spLocks noGrp="1"/>
          </p:cNvSpPr>
          <p:nvPr>
            <p:ph type="ftr" sz="quarter" idx="11"/>
          </p:nvPr>
        </p:nvSpPr>
        <p:spPr/>
        <p:txBody>
          <a:bodyPr/>
          <a:lstStyle/>
          <a:p>
            <a:r>
              <a:rPr lang="en-GB"/>
              <a:t>St.XXX, Location, Diocese of Peterborough </a:t>
            </a:r>
          </a:p>
        </p:txBody>
      </p:sp>
      <p:sp>
        <p:nvSpPr>
          <p:cNvPr id="6" name="Slide Number Placeholder 5"/>
          <p:cNvSpPr>
            <a:spLocks noGrp="1"/>
          </p:cNvSpPr>
          <p:nvPr>
            <p:ph type="sldNum" sz="quarter" idx="12"/>
          </p:nvPr>
        </p:nvSpPr>
        <p:spPr/>
        <p:txBody>
          <a:bodyPr/>
          <a:lstStyle/>
          <a:p>
            <a:fld id="{1E78D439-D759-41A2-8BB1-D247A1B299C6}" type="slidenum">
              <a:rPr lang="en-GB" smtClean="0"/>
              <a:t>‹#›</a:t>
            </a:fld>
            <a:endParaRPr lang="en-GB"/>
          </a:p>
        </p:txBody>
      </p:sp>
    </p:spTree>
    <p:extLst>
      <p:ext uri="{BB962C8B-B14F-4D97-AF65-F5344CB8AC3E}">
        <p14:creationId xmlns:p14="http://schemas.microsoft.com/office/powerpoint/2010/main" val="3504272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40E6896-F591-49D5-8DF8-9E686671E8CB}" type="datetime1">
              <a:rPr lang="en-GB" smtClean="0"/>
              <a:t>29/01/2026</a:t>
            </a:fld>
            <a:endParaRPr lang="en-GB"/>
          </a:p>
        </p:txBody>
      </p:sp>
      <p:sp>
        <p:nvSpPr>
          <p:cNvPr id="9" name="Footer Placeholder 8"/>
          <p:cNvSpPr>
            <a:spLocks noGrp="1"/>
          </p:cNvSpPr>
          <p:nvPr>
            <p:ph type="ftr" sz="quarter" idx="11"/>
          </p:nvPr>
        </p:nvSpPr>
        <p:spPr/>
        <p:txBody>
          <a:bodyPr/>
          <a:lstStyle/>
          <a:p>
            <a:r>
              <a:rPr lang="en-GB"/>
              <a:t>St.XXX, Location, Diocese of Peterborough </a:t>
            </a:r>
          </a:p>
        </p:txBody>
      </p:sp>
      <p:sp>
        <p:nvSpPr>
          <p:cNvPr id="10" name="Slide Number Placeholder 9"/>
          <p:cNvSpPr>
            <a:spLocks noGrp="1"/>
          </p:cNvSpPr>
          <p:nvPr>
            <p:ph type="sldNum" sz="quarter" idx="12"/>
          </p:nvPr>
        </p:nvSpPr>
        <p:spPr/>
        <p:txBody>
          <a:bodyPr/>
          <a:lstStyle/>
          <a:p>
            <a:fld id="{1E78D439-D759-41A2-8BB1-D247A1B299C6}" type="slidenum">
              <a:rPr lang="en-GB" smtClean="0"/>
              <a:t>‹#›</a:t>
            </a:fld>
            <a:endParaRPr lang="en-GB"/>
          </a:p>
        </p:txBody>
      </p:sp>
    </p:spTree>
    <p:extLst>
      <p:ext uri="{BB962C8B-B14F-4D97-AF65-F5344CB8AC3E}">
        <p14:creationId xmlns:p14="http://schemas.microsoft.com/office/powerpoint/2010/main" val="1687730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3E805FCE-D2B2-4EC0-966F-1670EAED9036}" type="datetime1">
              <a:rPr lang="en-GB" smtClean="0"/>
              <a:t>29/01/2026</a:t>
            </a:fld>
            <a:endParaRPr lang="en-GB"/>
          </a:p>
        </p:txBody>
      </p:sp>
      <p:sp>
        <p:nvSpPr>
          <p:cNvPr id="11" name="Footer Placeholder 10"/>
          <p:cNvSpPr>
            <a:spLocks noGrp="1"/>
          </p:cNvSpPr>
          <p:nvPr>
            <p:ph type="ftr" sz="quarter" idx="11"/>
          </p:nvPr>
        </p:nvSpPr>
        <p:spPr/>
        <p:txBody>
          <a:bodyPr/>
          <a:lstStyle/>
          <a:p>
            <a:r>
              <a:rPr lang="en-GB"/>
              <a:t>St.XXX, Location, Diocese of Peterborough </a:t>
            </a:r>
          </a:p>
        </p:txBody>
      </p:sp>
      <p:sp>
        <p:nvSpPr>
          <p:cNvPr id="12" name="Slide Number Placeholder 11"/>
          <p:cNvSpPr>
            <a:spLocks noGrp="1"/>
          </p:cNvSpPr>
          <p:nvPr>
            <p:ph type="sldNum" sz="quarter" idx="12"/>
          </p:nvPr>
        </p:nvSpPr>
        <p:spPr/>
        <p:txBody>
          <a:bodyPr/>
          <a:lstStyle/>
          <a:p>
            <a:fld id="{1E78D439-D759-41A2-8BB1-D247A1B299C6}" type="slidenum">
              <a:rPr lang="en-GB" smtClean="0"/>
              <a:t>‹#›</a:t>
            </a:fld>
            <a:endParaRPr lang="en-GB"/>
          </a:p>
        </p:txBody>
      </p:sp>
    </p:spTree>
    <p:extLst>
      <p:ext uri="{BB962C8B-B14F-4D97-AF65-F5344CB8AC3E}">
        <p14:creationId xmlns:p14="http://schemas.microsoft.com/office/powerpoint/2010/main" val="3983142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F36AB24F-CA7E-4414-9B4D-A7F29C3ACC23}" type="datetime1">
              <a:rPr lang="en-GB" smtClean="0"/>
              <a:t>29/01/2026</a:t>
            </a:fld>
            <a:endParaRPr lang="en-GB"/>
          </a:p>
        </p:txBody>
      </p:sp>
      <p:sp>
        <p:nvSpPr>
          <p:cNvPr id="7" name="Footer Placeholder 6"/>
          <p:cNvSpPr>
            <a:spLocks noGrp="1"/>
          </p:cNvSpPr>
          <p:nvPr>
            <p:ph type="ftr" sz="quarter" idx="11"/>
          </p:nvPr>
        </p:nvSpPr>
        <p:spPr/>
        <p:txBody>
          <a:bodyPr/>
          <a:lstStyle/>
          <a:p>
            <a:r>
              <a:rPr lang="en-GB"/>
              <a:t>St.XXX, Location, Diocese of Peterborough </a:t>
            </a:r>
          </a:p>
        </p:txBody>
      </p:sp>
      <p:sp>
        <p:nvSpPr>
          <p:cNvPr id="8" name="Slide Number Placeholder 7"/>
          <p:cNvSpPr>
            <a:spLocks noGrp="1"/>
          </p:cNvSpPr>
          <p:nvPr>
            <p:ph type="sldNum" sz="quarter" idx="12"/>
          </p:nvPr>
        </p:nvSpPr>
        <p:spPr/>
        <p:txBody>
          <a:bodyPr/>
          <a:lstStyle/>
          <a:p>
            <a:fld id="{1E78D439-D759-41A2-8BB1-D247A1B299C6}" type="slidenum">
              <a:rPr lang="en-GB" smtClean="0"/>
              <a:t>‹#›</a:t>
            </a:fld>
            <a:endParaRPr lang="en-GB"/>
          </a:p>
        </p:txBody>
      </p:sp>
    </p:spTree>
    <p:extLst>
      <p:ext uri="{BB962C8B-B14F-4D97-AF65-F5344CB8AC3E}">
        <p14:creationId xmlns:p14="http://schemas.microsoft.com/office/powerpoint/2010/main" val="965112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553D09B-72C2-4B10-8E1A-BD839FEEBA66}" type="datetime1">
              <a:rPr lang="en-GB" smtClean="0"/>
              <a:t>29/01/2026</a:t>
            </a:fld>
            <a:endParaRPr lang="en-GB"/>
          </a:p>
        </p:txBody>
      </p:sp>
      <p:sp>
        <p:nvSpPr>
          <p:cNvPr id="6" name="Footer Placeholder 5"/>
          <p:cNvSpPr>
            <a:spLocks noGrp="1"/>
          </p:cNvSpPr>
          <p:nvPr>
            <p:ph type="ftr" sz="quarter" idx="11"/>
          </p:nvPr>
        </p:nvSpPr>
        <p:spPr/>
        <p:txBody>
          <a:bodyPr/>
          <a:lstStyle/>
          <a:p>
            <a:r>
              <a:rPr lang="en-GB"/>
              <a:t>St.XXX, Location, Diocese of Peterborough </a:t>
            </a:r>
          </a:p>
        </p:txBody>
      </p:sp>
      <p:sp>
        <p:nvSpPr>
          <p:cNvPr id="7" name="Slide Number Placeholder 6"/>
          <p:cNvSpPr>
            <a:spLocks noGrp="1"/>
          </p:cNvSpPr>
          <p:nvPr>
            <p:ph type="sldNum" sz="quarter" idx="12"/>
          </p:nvPr>
        </p:nvSpPr>
        <p:spPr/>
        <p:txBody>
          <a:bodyPr/>
          <a:lstStyle/>
          <a:p>
            <a:fld id="{1E78D439-D759-41A2-8BB1-D247A1B299C6}" type="slidenum">
              <a:rPr lang="en-GB" smtClean="0"/>
              <a:t>‹#›</a:t>
            </a:fld>
            <a:endParaRPr lang="en-GB"/>
          </a:p>
        </p:txBody>
      </p:sp>
    </p:spTree>
    <p:extLst>
      <p:ext uri="{BB962C8B-B14F-4D97-AF65-F5344CB8AC3E}">
        <p14:creationId xmlns:p14="http://schemas.microsoft.com/office/powerpoint/2010/main" val="3942273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6949DE2-0C61-4FE3-93A7-7AA769BC085D}" type="datetime1">
              <a:rPr lang="en-GB" smtClean="0"/>
              <a:t>29/01/2026</a:t>
            </a:fld>
            <a:endParaRPr lang="en-GB"/>
          </a:p>
        </p:txBody>
      </p:sp>
      <p:sp>
        <p:nvSpPr>
          <p:cNvPr id="9" name="Footer Placeholder 8"/>
          <p:cNvSpPr>
            <a:spLocks noGrp="1"/>
          </p:cNvSpPr>
          <p:nvPr>
            <p:ph type="ftr" sz="quarter" idx="11"/>
          </p:nvPr>
        </p:nvSpPr>
        <p:spPr/>
        <p:txBody>
          <a:bodyPr/>
          <a:lstStyle/>
          <a:p>
            <a:r>
              <a:rPr lang="en-GB"/>
              <a:t>St.XXX, Location, Diocese of Peterborough </a:t>
            </a:r>
          </a:p>
        </p:txBody>
      </p:sp>
      <p:sp>
        <p:nvSpPr>
          <p:cNvPr id="10" name="Slide Number Placeholder 9"/>
          <p:cNvSpPr>
            <a:spLocks noGrp="1"/>
          </p:cNvSpPr>
          <p:nvPr>
            <p:ph type="sldNum" sz="quarter" idx="12"/>
          </p:nvPr>
        </p:nvSpPr>
        <p:spPr/>
        <p:txBody>
          <a:bodyPr/>
          <a:lstStyle/>
          <a:p>
            <a:fld id="{1E78D439-D759-41A2-8BB1-D247A1B299C6}" type="slidenum">
              <a:rPr lang="en-GB" smtClean="0"/>
              <a:t>‹#›</a:t>
            </a:fld>
            <a:endParaRPr lang="en-GB"/>
          </a:p>
        </p:txBody>
      </p:sp>
    </p:spTree>
    <p:extLst>
      <p:ext uri="{BB962C8B-B14F-4D97-AF65-F5344CB8AC3E}">
        <p14:creationId xmlns:p14="http://schemas.microsoft.com/office/powerpoint/2010/main" val="1364741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7FDCE686-FA3B-4EAF-9450-01313B442191}" type="datetime1">
              <a:rPr lang="en-GB" smtClean="0"/>
              <a:t>29/01/2026</a:t>
            </a:fld>
            <a:endParaRPr lang="en-GB"/>
          </a:p>
        </p:txBody>
      </p:sp>
      <p:sp>
        <p:nvSpPr>
          <p:cNvPr id="9" name="Footer Placeholder 8"/>
          <p:cNvSpPr>
            <a:spLocks noGrp="1"/>
          </p:cNvSpPr>
          <p:nvPr>
            <p:ph type="ftr" sz="quarter" idx="11"/>
          </p:nvPr>
        </p:nvSpPr>
        <p:spPr>
          <a:xfrm>
            <a:off x="3499101" y="6356350"/>
            <a:ext cx="5911517" cy="365125"/>
          </a:xfrm>
        </p:spPr>
        <p:txBody>
          <a:bodyPr/>
          <a:lstStyle/>
          <a:p>
            <a:r>
              <a:rPr lang="en-GB"/>
              <a:t>St.XXX, Location, Diocese of Peterborough </a:t>
            </a:r>
          </a:p>
        </p:txBody>
      </p:sp>
      <p:sp>
        <p:nvSpPr>
          <p:cNvPr id="10" name="Slide Number Placeholder 9"/>
          <p:cNvSpPr>
            <a:spLocks noGrp="1"/>
          </p:cNvSpPr>
          <p:nvPr>
            <p:ph type="sldNum" sz="quarter" idx="12"/>
          </p:nvPr>
        </p:nvSpPr>
        <p:spPr/>
        <p:txBody>
          <a:bodyPr/>
          <a:lstStyle/>
          <a:p>
            <a:fld id="{1E78D439-D759-41A2-8BB1-D247A1B299C6}" type="slidenum">
              <a:rPr lang="en-GB" smtClean="0"/>
              <a:t>‹#›</a:t>
            </a:fld>
            <a:endParaRPr lang="en-GB"/>
          </a:p>
        </p:txBody>
      </p:sp>
    </p:spTree>
    <p:extLst>
      <p:ext uri="{BB962C8B-B14F-4D97-AF65-F5344CB8AC3E}">
        <p14:creationId xmlns:p14="http://schemas.microsoft.com/office/powerpoint/2010/main" val="4155347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001"/>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001"/>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8170F8CC-242E-4925-AA27-82E6C96955B0}" type="datetime1">
              <a:rPr lang="en-GB" smtClean="0"/>
              <a:t>29/01/2026</a:t>
            </a:fld>
            <a:endParaRPr lang="en-GB"/>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en-GB"/>
              <a:t>St.XXX, Location, Diocese of Peterborough </a:t>
            </a: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1E78D439-D759-41A2-8BB1-D247A1B299C6}" type="slidenum">
              <a:rPr lang="en-GB" smtClean="0"/>
              <a:t>‹#›</a:t>
            </a:fld>
            <a:endParaRPr lang="en-GB"/>
          </a:p>
        </p:txBody>
      </p:sp>
    </p:spTree>
    <p:extLst>
      <p:ext uri="{BB962C8B-B14F-4D97-AF65-F5344CB8AC3E}">
        <p14:creationId xmlns:p14="http://schemas.microsoft.com/office/powerpoint/2010/main" val="404873922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hd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s://www.facebook.com/TheEmmanuelGroupOfChurches" TargetMode="External"/><Relationship Id="rId7" Type="http://schemas.openxmlformats.org/officeDocument/2006/relationships/image" Target="../media/image27.jpeg"/><Relationship Id="rId2" Type="http://schemas.openxmlformats.org/officeDocument/2006/relationships/hyperlink" Target="https://www.faceboo/" TargetMode="Externa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30.jpeg"/><Relationship Id="rId7" Type="http://schemas.openxmlformats.org/officeDocument/2006/relationships/image" Target="../media/image33.jp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1.jpeg"/><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facebook.com/TheEmmanuelGroupOfChurches" TargetMode="Externa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hyperlink" Target="https://www.nomisweb.co.uk/sources/census_2021/report?compare=E06000062" TargetMode="External"/><Relationship Id="rId2" Type="http://schemas.openxmlformats.org/officeDocument/2006/relationships/hyperlink" Target="https://cuf.org.uk/parish/280114"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file:////Users/stewartbetts/Library/Group%20Containers/UBF8T346G9.ms/WebArchiveCopyPasteTempFiles/com.microsoft.Word/9k="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flickr.com/photos/hunky_punk/6804126594" TargetMode="External"/><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Archdeacon.Northampton@peterborough-diocese.org.uk?subject=Emmanuel%20Vacancy" TargetMode="External"/><Relationship Id="rId2" Type="http://schemas.openxmlformats.org/officeDocument/2006/relationships/hyperlink" Target="mailto:rector@emmanuelgroup.org.uk?subject=Emmanuel%20Vacancy"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linda.withers@emmanuelgroup.org.uk?subject=Mission%20report%20request%20-%20Emmanuel%20Vacancy" TargetMode="External"/><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mailto:linda.withers@emmanuelgroup.org.uk" TargetMode="External"/><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file:////Users/stewartbetts/Library/Group%20Containers/UBF8T346G9.ms/WebArchiveCopyPasteTempFiles/com.microsoft.Word/mJ7LUUksttdRSSy211FJLLbXUUksFSf8DiBVZz7VHIFgAAAAASUVORK5CYI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6D56025-432C-47A6-AE3E-5E57DF3E0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001"/>
          </a:p>
        </p:txBody>
      </p:sp>
      <p:sp>
        <p:nvSpPr>
          <p:cNvPr id="17" name="Rectangle 16">
            <a:extLst>
              <a:ext uri="{FF2B5EF4-FFF2-40B4-BE49-F238E27FC236}">
                <a16:creationId xmlns:a16="http://schemas.microsoft.com/office/drawing/2014/main" id="{72D1A8B8-7523-49FA-B7DD-AE0B2271C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001"/>
          </a:p>
        </p:txBody>
      </p:sp>
      <p:sp useBgFill="1">
        <p:nvSpPr>
          <p:cNvPr id="19" name="Rectangle 18">
            <a:extLst>
              <a:ext uri="{FF2B5EF4-FFF2-40B4-BE49-F238E27FC236}">
                <a16:creationId xmlns:a16="http://schemas.microsoft.com/office/drawing/2014/main" id="{6A0CEB20-2839-496C-922D-A386524F3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EE33FA5-2378-4F59-8611-CE0F9CA505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001"/>
          </a:p>
        </p:txBody>
      </p:sp>
      <p:sp>
        <p:nvSpPr>
          <p:cNvPr id="2" name="Title 1">
            <a:extLst>
              <a:ext uri="{FF2B5EF4-FFF2-40B4-BE49-F238E27FC236}">
                <a16:creationId xmlns:a16="http://schemas.microsoft.com/office/drawing/2014/main" id="{1DC0C957-262C-A29E-8100-64BDB8A2AF61}"/>
              </a:ext>
            </a:extLst>
          </p:cNvPr>
          <p:cNvSpPr>
            <a:spLocks noGrp="1"/>
          </p:cNvSpPr>
          <p:nvPr>
            <p:ph type="title"/>
          </p:nvPr>
        </p:nvSpPr>
        <p:spPr>
          <a:xfrm>
            <a:off x="515908" y="2292096"/>
            <a:ext cx="3258688" cy="1967484"/>
          </a:xfrm>
        </p:spPr>
        <p:txBody>
          <a:bodyPr vert="horz" lIns="91440" tIns="45720" rIns="91440" bIns="45720" rtlCol="0" anchor="b">
            <a:normAutofit/>
          </a:bodyPr>
          <a:lstStyle/>
          <a:p>
            <a:pPr algn="ctr"/>
            <a:r>
              <a:rPr lang="en-US" sz="4100" spc="-100" dirty="0"/>
              <a:t>Emmanuel</a:t>
            </a:r>
            <a:br>
              <a:rPr lang="en-US" sz="4100" spc="-100" dirty="0"/>
            </a:br>
            <a:r>
              <a:rPr lang="en-US" sz="4100" spc="-100" dirty="0"/>
              <a:t>Northampton</a:t>
            </a:r>
            <a:br>
              <a:rPr lang="en-US" sz="4100" spc="-100" dirty="0"/>
            </a:br>
            <a:r>
              <a:rPr lang="en-US" sz="4100" spc="-100" dirty="0"/>
              <a:t>Parish Profile</a:t>
            </a:r>
          </a:p>
        </p:txBody>
      </p:sp>
      <p:pic>
        <p:nvPicPr>
          <p:cNvPr id="4" name="Content Placeholder 3">
            <a:extLst>
              <a:ext uri="{FF2B5EF4-FFF2-40B4-BE49-F238E27FC236}">
                <a16:creationId xmlns:a16="http://schemas.microsoft.com/office/drawing/2014/main" id="{87C0C097-16E0-753F-4DF4-1F0CAC040E0F}"/>
              </a:ext>
            </a:extLst>
          </p:cNvPr>
          <p:cNvPicPr>
            <a:picLocks noGrp="1" noChangeAspect="1"/>
          </p:cNvPicPr>
          <p:nvPr>
            <p:ph idx="1"/>
          </p:nvPr>
        </p:nvPicPr>
        <p:blipFill>
          <a:blip r:embed="rId2"/>
          <a:stretch>
            <a:fillRect/>
          </a:stretch>
        </p:blipFill>
        <p:spPr>
          <a:xfrm>
            <a:off x="5638950" y="759599"/>
            <a:ext cx="5330650" cy="5330650"/>
          </a:xfrm>
          <a:prstGeom prst="rect">
            <a:avLst/>
          </a:prstGeom>
        </p:spPr>
      </p:pic>
      <p:sp>
        <p:nvSpPr>
          <p:cNvPr id="23" name="Rectangle 22">
            <a:extLst>
              <a:ext uri="{FF2B5EF4-FFF2-40B4-BE49-F238E27FC236}">
                <a16:creationId xmlns:a16="http://schemas.microsoft.com/office/drawing/2014/main" id="{1C368AEB-D83A-432D-818C-3575285B6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001"/>
          </a:p>
        </p:txBody>
      </p:sp>
      <p:sp>
        <p:nvSpPr>
          <p:cNvPr id="7" name="Footer Placeholder 6">
            <a:extLst>
              <a:ext uri="{FF2B5EF4-FFF2-40B4-BE49-F238E27FC236}">
                <a16:creationId xmlns:a16="http://schemas.microsoft.com/office/drawing/2014/main" id="{89C8DD25-5E8C-2DFB-8974-A4BEB1884F09}"/>
              </a:ext>
            </a:extLst>
          </p:cNvPr>
          <p:cNvSpPr>
            <a:spLocks noGrp="1"/>
          </p:cNvSpPr>
          <p:nvPr>
            <p:ph type="ftr" sz="quarter" idx="11"/>
          </p:nvPr>
        </p:nvSpPr>
        <p:spPr>
          <a:xfrm>
            <a:off x="3869268" y="6356350"/>
            <a:ext cx="5911517" cy="365125"/>
          </a:xfrm>
        </p:spPr>
        <p:txBody>
          <a:bodyPr vert="horz" lIns="91440" tIns="45720" rIns="91440" bIns="45720" rtlCol="0" anchor="ctr">
            <a:normAutofit/>
          </a:bodyPr>
          <a:lstStyle/>
          <a:p>
            <a:pPr>
              <a:spcAft>
                <a:spcPts val="600"/>
              </a:spcAft>
            </a:pPr>
            <a:r>
              <a:rPr lang="en-US" dirty="0"/>
              <a:t>Emmanuel Northampton</a:t>
            </a:r>
            <a:r>
              <a:rPr lang="en-US" kern="1200" dirty="0">
                <a:solidFill>
                  <a:schemeClr val="tx1">
                    <a:lumMod val="50000"/>
                    <a:lumOff val="50000"/>
                  </a:schemeClr>
                </a:solidFill>
                <a:latin typeface="+mn-lt"/>
                <a:ea typeface="+mn-ea"/>
                <a:cs typeface="+mn-cs"/>
              </a:rPr>
              <a:t>, Diocese of Peterborough </a:t>
            </a:r>
          </a:p>
        </p:txBody>
      </p:sp>
      <p:sp>
        <p:nvSpPr>
          <p:cNvPr id="10" name="Slide Number Placeholder 9">
            <a:extLst>
              <a:ext uri="{FF2B5EF4-FFF2-40B4-BE49-F238E27FC236}">
                <a16:creationId xmlns:a16="http://schemas.microsoft.com/office/drawing/2014/main" id="{FFE9092D-F16F-6BE9-F8DA-CB40E5CA5902}"/>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1E78D439-D759-41A2-8BB1-D247A1B299C6}" type="slidenum">
              <a:rPr lang="en-US" smtClean="0"/>
              <a:pPr>
                <a:spcAft>
                  <a:spcPts val="600"/>
                </a:spcAft>
              </a:pPr>
              <a:t>1</a:t>
            </a:fld>
            <a:endParaRPr lang="en-US"/>
          </a:p>
        </p:txBody>
      </p:sp>
    </p:spTree>
    <p:extLst>
      <p:ext uri="{BB962C8B-B14F-4D97-AF65-F5344CB8AC3E}">
        <p14:creationId xmlns:p14="http://schemas.microsoft.com/office/powerpoint/2010/main" val="638572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7B7D1-20DC-01B2-0757-8775AAB674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3A8875-626D-DA9A-20D1-6E0B152548B0}"/>
              </a:ext>
            </a:extLst>
          </p:cNvPr>
          <p:cNvSpPr>
            <a:spLocks noGrp="1"/>
          </p:cNvSpPr>
          <p:nvPr>
            <p:ph type="title"/>
          </p:nvPr>
        </p:nvSpPr>
        <p:spPr/>
        <p:txBody>
          <a:bodyPr/>
          <a:lstStyle/>
          <a:p>
            <a:pPr algn="ctr"/>
            <a:r>
              <a:rPr lang="en-GB" dirty="0"/>
              <a:t>Our Vision &amp; Mission</a:t>
            </a:r>
          </a:p>
        </p:txBody>
      </p:sp>
      <p:sp>
        <p:nvSpPr>
          <p:cNvPr id="3" name="Content Placeholder 2">
            <a:extLst>
              <a:ext uri="{FF2B5EF4-FFF2-40B4-BE49-F238E27FC236}">
                <a16:creationId xmlns:a16="http://schemas.microsoft.com/office/drawing/2014/main" id="{CCC38A40-33BF-E429-A18C-011FC06135B3}"/>
              </a:ext>
            </a:extLst>
          </p:cNvPr>
          <p:cNvSpPr>
            <a:spLocks noGrp="1"/>
          </p:cNvSpPr>
          <p:nvPr>
            <p:ph idx="1"/>
          </p:nvPr>
        </p:nvSpPr>
        <p:spPr>
          <a:xfrm>
            <a:off x="3726764" y="782980"/>
            <a:ext cx="7768550" cy="3729228"/>
          </a:xfrm>
        </p:spPr>
        <p:txBody>
          <a:bodyPr>
            <a:normAutofit/>
          </a:bodyPr>
          <a:lstStyle/>
          <a:p>
            <a:r>
              <a:rPr lang="en-GB" dirty="0"/>
              <a:t>“A family of faith where there is always room for one more”. Is the Emmanuel Group’s vision statement. It encapsulates Jesus’ teaching about reaching out to the poor, the oppressed (Matthew 5.3-10) and the ‘unwell’ (Luke 5.31-32). The Emmanuel Group is diverse, its’ people are all different with a number having additional needs.</a:t>
            </a:r>
          </a:p>
          <a:p>
            <a:r>
              <a:rPr lang="en-GB" dirty="0">
                <a:solidFill>
                  <a:schemeClr val="tx1"/>
                </a:solidFill>
              </a:rPr>
              <a:t>Emmanuel has undergone a shift in priorities recently and we need to rebuild on our identity as a church - God’s church.</a:t>
            </a:r>
          </a:p>
          <a:p>
            <a:r>
              <a:rPr lang="en-GB" dirty="0"/>
              <a:t>There is an element of the unknown to this, our new associate minister will be part of the listening and exploring. </a:t>
            </a:r>
            <a:r>
              <a:rPr lang="en-GB" dirty="0">
                <a:solidFill>
                  <a:schemeClr val="tx1"/>
                </a:solidFill>
              </a:rPr>
              <a:t>There are opportunities for growing links with Schools and further ways of engaging with the community.</a:t>
            </a:r>
          </a:p>
        </p:txBody>
      </p:sp>
      <p:sp>
        <p:nvSpPr>
          <p:cNvPr id="4" name="Footer Placeholder 3">
            <a:extLst>
              <a:ext uri="{FF2B5EF4-FFF2-40B4-BE49-F238E27FC236}">
                <a16:creationId xmlns:a16="http://schemas.microsoft.com/office/drawing/2014/main" id="{CA3C4CE7-AFB1-2B84-20DA-4A69F61A7344}"/>
              </a:ext>
            </a:extLst>
          </p:cNvPr>
          <p:cNvSpPr>
            <a:spLocks noGrp="1"/>
          </p:cNvSpPr>
          <p:nvPr>
            <p:ph type="ftr" sz="quarter" idx="11"/>
          </p:nvPr>
        </p:nvSpPr>
        <p:spPr/>
        <p:txBody>
          <a:bodyPr/>
          <a:lstStyle/>
          <a:p>
            <a:r>
              <a:rPr lang="en-GB" dirty="0"/>
              <a:t>Emmanuel, Northampton, Diocese of Peterborough </a:t>
            </a:r>
          </a:p>
        </p:txBody>
      </p:sp>
      <p:sp>
        <p:nvSpPr>
          <p:cNvPr id="5" name="Slide Number Placeholder 4">
            <a:extLst>
              <a:ext uri="{FF2B5EF4-FFF2-40B4-BE49-F238E27FC236}">
                <a16:creationId xmlns:a16="http://schemas.microsoft.com/office/drawing/2014/main" id="{1BE59A45-92ED-2F11-7B6B-E7A159C32946}"/>
              </a:ext>
            </a:extLst>
          </p:cNvPr>
          <p:cNvSpPr>
            <a:spLocks noGrp="1"/>
          </p:cNvSpPr>
          <p:nvPr>
            <p:ph type="sldNum" sz="quarter" idx="12"/>
          </p:nvPr>
        </p:nvSpPr>
        <p:spPr/>
        <p:txBody>
          <a:bodyPr/>
          <a:lstStyle/>
          <a:p>
            <a:fld id="{1E78D439-D759-41A2-8BB1-D247A1B299C6}" type="slidenum">
              <a:rPr lang="en-GB" smtClean="0"/>
              <a:t>10</a:t>
            </a:fld>
            <a:endParaRPr lang="en-GB"/>
          </a:p>
        </p:txBody>
      </p:sp>
      <p:pic>
        <p:nvPicPr>
          <p:cNvPr id="7" name="Picture 2" descr="Visual Report Nov 25.pdf">
            <a:extLst>
              <a:ext uri="{FF2B5EF4-FFF2-40B4-BE49-F238E27FC236}">
                <a16:creationId xmlns:a16="http://schemas.microsoft.com/office/drawing/2014/main" id="{4951FE1A-4C95-56A9-5C59-473D9E909A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5148" y="4237109"/>
            <a:ext cx="1473551" cy="20699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group of people sitting in a room&#10;&#10;AI-generated content may be incorrect.">
            <a:extLst>
              <a:ext uri="{FF2B5EF4-FFF2-40B4-BE49-F238E27FC236}">
                <a16:creationId xmlns:a16="http://schemas.microsoft.com/office/drawing/2014/main" id="{0B67883B-240A-EB95-DF8B-1BEBF44BE7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2244" y="4614677"/>
            <a:ext cx="4436696" cy="1537719"/>
          </a:xfrm>
          <a:prstGeom prst="rect">
            <a:avLst/>
          </a:prstGeom>
        </p:spPr>
      </p:pic>
    </p:spTree>
    <p:extLst>
      <p:ext uri="{BB962C8B-B14F-4D97-AF65-F5344CB8AC3E}">
        <p14:creationId xmlns:p14="http://schemas.microsoft.com/office/powerpoint/2010/main" val="838093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54A2B-506A-2737-5ADF-6930F5115997}"/>
              </a:ext>
            </a:extLst>
          </p:cNvPr>
          <p:cNvSpPr>
            <a:spLocks noGrp="1"/>
          </p:cNvSpPr>
          <p:nvPr>
            <p:ph type="title"/>
          </p:nvPr>
        </p:nvSpPr>
        <p:spPr/>
        <p:txBody>
          <a:bodyPr/>
          <a:lstStyle/>
          <a:p>
            <a:pPr algn="ctr"/>
            <a:r>
              <a:rPr lang="en-GB" dirty="0"/>
              <a:t>Our Biggest Challenges</a:t>
            </a:r>
          </a:p>
        </p:txBody>
      </p:sp>
      <p:sp>
        <p:nvSpPr>
          <p:cNvPr id="3" name="Content Placeholder 2">
            <a:extLst>
              <a:ext uri="{FF2B5EF4-FFF2-40B4-BE49-F238E27FC236}">
                <a16:creationId xmlns:a16="http://schemas.microsoft.com/office/drawing/2014/main" id="{5604C922-173B-0ADC-445B-AB10701754D5}"/>
              </a:ext>
            </a:extLst>
          </p:cNvPr>
          <p:cNvSpPr>
            <a:spLocks noGrp="1"/>
          </p:cNvSpPr>
          <p:nvPr>
            <p:ph idx="1"/>
          </p:nvPr>
        </p:nvSpPr>
        <p:spPr>
          <a:xfrm>
            <a:off x="3869267" y="864108"/>
            <a:ext cx="7729833" cy="5120640"/>
          </a:xfrm>
        </p:spPr>
        <p:txBody>
          <a:bodyPr>
            <a:normAutofit/>
          </a:bodyPr>
          <a:lstStyle/>
          <a:p>
            <a:r>
              <a:rPr lang="en-GB" sz="1800" dirty="0">
                <a:solidFill>
                  <a:schemeClr val="tx1"/>
                </a:solidFill>
              </a:rPr>
              <a:t> The Emmanuel Group has been going through a tough period where we have been returning to our primary identity as Christ’s people here using the tagline – ‘We are a church’. </a:t>
            </a:r>
          </a:p>
          <a:p>
            <a:r>
              <a:rPr lang="en-GB" sz="1800" dirty="0">
                <a:solidFill>
                  <a:schemeClr val="tx1"/>
                </a:solidFill>
              </a:rPr>
              <a:t>The culture is changing from a charity with a church attached to it, to an active church. This is an ongoing change but by God’s grace we have made significant progress. </a:t>
            </a:r>
          </a:p>
          <a:p>
            <a:r>
              <a:rPr lang="en-GB" sz="1800" dirty="0"/>
              <a:t>We continue to rebuild after Covid. The Boothville congregation recovered quickly, Rectory Farm and Emmanuel are still undergoing recovery. </a:t>
            </a:r>
          </a:p>
          <a:p>
            <a:r>
              <a:rPr lang="en-GB" sz="1800" dirty="0"/>
              <a:t>There are ongoing constraints around finance and other resources. We are focusing on discipleship and reimagining our part in God’s will. </a:t>
            </a:r>
          </a:p>
          <a:p>
            <a:r>
              <a:rPr lang="en-GB" sz="1800" dirty="0">
                <a:solidFill>
                  <a:schemeClr val="tx1"/>
                </a:solidFill>
              </a:rPr>
              <a:t>The Group’s identity </a:t>
            </a:r>
            <a:r>
              <a:rPr lang="en-GB" sz="1800" dirty="0"/>
              <a:t>offers various challenges. For instance, within the L.E.P framework we have been exploring how to validate the members of the church who have not aligned to a particular denomination. </a:t>
            </a:r>
          </a:p>
          <a:p>
            <a:r>
              <a:rPr lang="en-GB" sz="1800" dirty="0"/>
              <a:t>There is a feeling that we need to have an increased sense of an  intentional missional approach. Refreshing our relationship with local schools and the Shopping Centre.</a:t>
            </a:r>
          </a:p>
        </p:txBody>
      </p:sp>
      <p:sp>
        <p:nvSpPr>
          <p:cNvPr id="4" name="Footer Placeholder 3">
            <a:extLst>
              <a:ext uri="{FF2B5EF4-FFF2-40B4-BE49-F238E27FC236}">
                <a16:creationId xmlns:a16="http://schemas.microsoft.com/office/drawing/2014/main" id="{9DC66F4C-A726-C640-606D-68C74D1CDFF5}"/>
              </a:ext>
            </a:extLst>
          </p:cNvPr>
          <p:cNvSpPr>
            <a:spLocks noGrp="1"/>
          </p:cNvSpPr>
          <p:nvPr>
            <p:ph type="ftr" sz="quarter" idx="11"/>
          </p:nvPr>
        </p:nvSpPr>
        <p:spPr/>
        <p:txBody>
          <a:bodyPr/>
          <a:lstStyle/>
          <a:p>
            <a:r>
              <a:rPr lang="en-GB" dirty="0"/>
              <a:t>Emmanuel, Northampton, Diocese of Peterborough </a:t>
            </a:r>
          </a:p>
          <a:p>
            <a:endParaRPr lang="en-GB" dirty="0"/>
          </a:p>
        </p:txBody>
      </p:sp>
      <p:sp>
        <p:nvSpPr>
          <p:cNvPr id="5" name="Slide Number Placeholder 4">
            <a:extLst>
              <a:ext uri="{FF2B5EF4-FFF2-40B4-BE49-F238E27FC236}">
                <a16:creationId xmlns:a16="http://schemas.microsoft.com/office/drawing/2014/main" id="{B6664982-9F28-8A83-834A-78F5020DE192}"/>
              </a:ext>
            </a:extLst>
          </p:cNvPr>
          <p:cNvSpPr>
            <a:spLocks noGrp="1"/>
          </p:cNvSpPr>
          <p:nvPr>
            <p:ph type="sldNum" sz="quarter" idx="12"/>
          </p:nvPr>
        </p:nvSpPr>
        <p:spPr/>
        <p:txBody>
          <a:bodyPr/>
          <a:lstStyle/>
          <a:p>
            <a:fld id="{1E78D439-D759-41A2-8BB1-D247A1B299C6}" type="slidenum">
              <a:rPr lang="en-GB" smtClean="0"/>
              <a:t>11</a:t>
            </a:fld>
            <a:endParaRPr lang="en-GB"/>
          </a:p>
        </p:txBody>
      </p:sp>
    </p:spTree>
    <p:extLst>
      <p:ext uri="{BB962C8B-B14F-4D97-AF65-F5344CB8AC3E}">
        <p14:creationId xmlns:p14="http://schemas.microsoft.com/office/powerpoint/2010/main" val="2997161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D3FF9-EFE8-BBEC-D047-D16767CFB0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45BBB6-87FE-F5DD-7D82-AD944DF7B82C}"/>
              </a:ext>
            </a:extLst>
          </p:cNvPr>
          <p:cNvSpPr>
            <a:spLocks noGrp="1"/>
          </p:cNvSpPr>
          <p:nvPr>
            <p:ph type="title"/>
          </p:nvPr>
        </p:nvSpPr>
        <p:spPr/>
        <p:txBody>
          <a:bodyPr/>
          <a:lstStyle/>
          <a:p>
            <a:r>
              <a:rPr lang="en-GB" dirty="0"/>
              <a:t>Role Priorities</a:t>
            </a:r>
          </a:p>
        </p:txBody>
      </p:sp>
      <p:sp>
        <p:nvSpPr>
          <p:cNvPr id="6" name="Content Placeholder 5">
            <a:extLst>
              <a:ext uri="{FF2B5EF4-FFF2-40B4-BE49-F238E27FC236}">
                <a16:creationId xmlns:a16="http://schemas.microsoft.com/office/drawing/2014/main" id="{84D2B7C1-C940-26EB-90DD-6E5D2C329447}"/>
              </a:ext>
            </a:extLst>
          </p:cNvPr>
          <p:cNvSpPr>
            <a:spLocks noGrp="1"/>
          </p:cNvSpPr>
          <p:nvPr>
            <p:ph idx="1"/>
          </p:nvPr>
        </p:nvSpPr>
        <p:spPr>
          <a:xfrm>
            <a:off x="3623126" y="737940"/>
            <a:ext cx="7318143" cy="4987080"/>
          </a:xfrm>
        </p:spPr>
        <p:txBody>
          <a:bodyPr>
            <a:normAutofit fontScale="92500" lnSpcReduction="10000"/>
          </a:bodyPr>
          <a:lstStyle/>
          <a:p>
            <a:endParaRPr lang="en-GB" dirty="0"/>
          </a:p>
          <a:p>
            <a:endParaRPr lang="en-GB" dirty="0"/>
          </a:p>
          <a:p>
            <a:r>
              <a:rPr lang="en-GB" dirty="0"/>
              <a:t>To work with the Team Rector in establishing a missional focus at the Emmanuel Group of churches. </a:t>
            </a:r>
          </a:p>
          <a:p>
            <a:r>
              <a:rPr lang="en-GB" dirty="0"/>
              <a:t>To be part of the Ministry Team, discerning and exploring God’s will for his church in this place and casting that vision to the people.</a:t>
            </a:r>
          </a:p>
          <a:p>
            <a:r>
              <a:rPr lang="en-GB" dirty="0"/>
              <a:t>To grow and develop links with local schools and existing projects –see statistics.</a:t>
            </a:r>
          </a:p>
          <a:p>
            <a:r>
              <a:rPr lang="en-GB" dirty="0"/>
              <a:t>To help update and strengthen our online presence through the website (currently being re-built) and social media platforms.</a:t>
            </a:r>
          </a:p>
          <a:p>
            <a:r>
              <a:rPr lang="en-GB" dirty="0"/>
              <a:t>To share in the discipling and nurture of the people in and around the Emmanuel Group.</a:t>
            </a:r>
          </a:p>
          <a:p>
            <a:r>
              <a:rPr lang="en-GB" dirty="0"/>
              <a:t>There is an element of the unknown in this opportunity. We are excited to see what gifts and experience our new Associate Minister brings with them and how we can work together for the Kingdom of God.</a:t>
            </a:r>
          </a:p>
          <a:p>
            <a:pPr marL="0" indent="0">
              <a:buNone/>
            </a:pPr>
            <a:endParaRPr lang="en-GB" dirty="0"/>
          </a:p>
          <a:p>
            <a:endParaRPr lang="en-GB" dirty="0"/>
          </a:p>
        </p:txBody>
      </p:sp>
      <p:sp>
        <p:nvSpPr>
          <p:cNvPr id="5" name="Footer Placeholder 4">
            <a:extLst>
              <a:ext uri="{FF2B5EF4-FFF2-40B4-BE49-F238E27FC236}">
                <a16:creationId xmlns:a16="http://schemas.microsoft.com/office/drawing/2014/main" id="{1989366F-37B2-0AC1-E7F7-D0D86C8F92C1}"/>
              </a:ext>
            </a:extLst>
          </p:cNvPr>
          <p:cNvSpPr>
            <a:spLocks noGrp="1"/>
          </p:cNvSpPr>
          <p:nvPr>
            <p:ph type="ftr" sz="quarter" idx="11"/>
          </p:nvPr>
        </p:nvSpPr>
        <p:spPr/>
        <p:txBody>
          <a:bodyPr/>
          <a:lstStyle/>
          <a:p>
            <a:pPr>
              <a:defRPr/>
            </a:pPr>
            <a:r>
              <a:rPr lang="en-GB" dirty="0"/>
              <a:t>Emmanuel, Northampton, Diocese of Peterborough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sp>
        <p:nvSpPr>
          <p:cNvPr id="7" name="Slide Number Placeholder 6">
            <a:extLst>
              <a:ext uri="{FF2B5EF4-FFF2-40B4-BE49-F238E27FC236}">
                <a16:creationId xmlns:a16="http://schemas.microsoft.com/office/drawing/2014/main" id="{08273C8F-1D98-5A60-A041-41B75EAC584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8D439-D759-41A2-8BB1-D247A1B299C6}" type="slidenum">
              <a:rPr kumimoji="0" lang="en-GB" sz="1200" b="1" i="0" u="none" strike="noStrike" kern="1200" cap="none" spc="0" normalizeH="0" baseline="0" noProof="0" smtClean="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1" i="0" u="none" strike="noStrike" kern="1200" cap="none" spc="0" normalizeH="0" baseline="0" noProof="0">
              <a:ln>
                <a:noFill/>
              </a:ln>
              <a:solidFill>
                <a:srgbClr val="40BAD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56458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F6FC10-E4D9-BE2E-944F-2A323B5192B5}"/>
              </a:ext>
            </a:extLst>
          </p:cNvPr>
          <p:cNvSpPr>
            <a:spLocks noGrp="1"/>
          </p:cNvSpPr>
          <p:nvPr>
            <p:ph type="title"/>
          </p:nvPr>
        </p:nvSpPr>
        <p:spPr/>
        <p:txBody>
          <a:bodyPr/>
          <a:lstStyle/>
          <a:p>
            <a:pPr algn="ctr"/>
            <a:r>
              <a:rPr lang="en-GB" dirty="0"/>
              <a:t>The Person that we are looking for</a:t>
            </a:r>
          </a:p>
        </p:txBody>
      </p:sp>
      <p:sp>
        <p:nvSpPr>
          <p:cNvPr id="6" name="Content Placeholder 5">
            <a:extLst>
              <a:ext uri="{FF2B5EF4-FFF2-40B4-BE49-F238E27FC236}">
                <a16:creationId xmlns:a16="http://schemas.microsoft.com/office/drawing/2014/main" id="{B1F91415-393B-7489-0F85-634E9420D4B2}"/>
              </a:ext>
            </a:extLst>
          </p:cNvPr>
          <p:cNvSpPr>
            <a:spLocks noGrp="1"/>
          </p:cNvSpPr>
          <p:nvPr>
            <p:ph sz="half" idx="1"/>
          </p:nvPr>
        </p:nvSpPr>
        <p:spPr>
          <a:xfrm>
            <a:off x="3607804" y="0"/>
            <a:ext cx="4030855" cy="6219825"/>
          </a:xfrm>
        </p:spPr>
        <p:txBody>
          <a:bodyPr>
            <a:normAutofit fontScale="85000" lnSpcReduction="20000"/>
          </a:bodyPr>
          <a:lstStyle/>
          <a:p>
            <a:pPr marL="0" indent="0">
              <a:spcBef>
                <a:spcPts val="600"/>
              </a:spcBef>
              <a:buNone/>
            </a:pPr>
            <a:r>
              <a:rPr lang="en-GB" sz="2400" b="1" dirty="0"/>
              <a:t>Essential Characteristics</a:t>
            </a:r>
          </a:p>
          <a:p>
            <a:pPr marL="0" indent="0">
              <a:spcBef>
                <a:spcPts val="600"/>
              </a:spcBef>
              <a:buNone/>
            </a:pPr>
            <a:endParaRPr lang="en-GB" sz="2400" b="1" dirty="0"/>
          </a:p>
          <a:p>
            <a:pPr>
              <a:spcBef>
                <a:spcPts val="600"/>
              </a:spcBef>
            </a:pPr>
            <a:r>
              <a:rPr lang="en-GB" dirty="0"/>
              <a:t>Mission Focused.</a:t>
            </a:r>
          </a:p>
          <a:p>
            <a:pPr marL="0" indent="0">
              <a:spcBef>
                <a:spcPts val="600"/>
              </a:spcBef>
              <a:buNone/>
            </a:pPr>
            <a:endParaRPr lang="en-GB" dirty="0"/>
          </a:p>
          <a:p>
            <a:pPr>
              <a:spcBef>
                <a:spcPts val="600"/>
              </a:spcBef>
            </a:pPr>
            <a:r>
              <a:rPr lang="en-GB" dirty="0"/>
              <a:t>Strong personal faith and prayer life.</a:t>
            </a:r>
          </a:p>
          <a:p>
            <a:pPr marL="0" indent="0">
              <a:spcBef>
                <a:spcPts val="600"/>
              </a:spcBef>
              <a:buNone/>
            </a:pPr>
            <a:endParaRPr lang="en-GB" dirty="0"/>
          </a:p>
          <a:p>
            <a:pPr>
              <a:spcBef>
                <a:spcPts val="600"/>
              </a:spcBef>
            </a:pPr>
            <a:r>
              <a:rPr lang="en-GB" dirty="0"/>
              <a:t> Team Player.</a:t>
            </a:r>
          </a:p>
          <a:p>
            <a:pPr>
              <a:spcBef>
                <a:spcPts val="600"/>
              </a:spcBef>
            </a:pPr>
            <a:endParaRPr lang="en-GB" dirty="0"/>
          </a:p>
          <a:p>
            <a:pPr>
              <a:spcBef>
                <a:spcPts val="600"/>
              </a:spcBef>
            </a:pPr>
            <a:r>
              <a:rPr lang="en-GB" dirty="0"/>
              <a:t>Collaborative leader.</a:t>
            </a:r>
          </a:p>
          <a:p>
            <a:pPr>
              <a:spcBef>
                <a:spcPts val="600"/>
              </a:spcBef>
            </a:pPr>
            <a:endParaRPr lang="en-GB" dirty="0"/>
          </a:p>
          <a:p>
            <a:pPr>
              <a:spcBef>
                <a:spcPts val="600"/>
              </a:spcBef>
            </a:pPr>
            <a:r>
              <a:rPr lang="en-GB" dirty="0"/>
              <a:t>A heart for Schools work.</a:t>
            </a:r>
          </a:p>
          <a:p>
            <a:pPr>
              <a:spcBef>
                <a:spcPts val="600"/>
              </a:spcBef>
            </a:pPr>
            <a:endParaRPr lang="en-GB" dirty="0"/>
          </a:p>
          <a:p>
            <a:pPr>
              <a:spcBef>
                <a:spcPts val="600"/>
              </a:spcBef>
            </a:pPr>
            <a:r>
              <a:rPr lang="en-GB" dirty="0"/>
              <a:t>Vision seeker.</a:t>
            </a:r>
          </a:p>
          <a:p>
            <a:pPr>
              <a:spcBef>
                <a:spcPts val="600"/>
              </a:spcBef>
            </a:pPr>
            <a:endParaRPr lang="en-GB" dirty="0"/>
          </a:p>
          <a:p>
            <a:pPr>
              <a:spcBef>
                <a:spcPts val="600"/>
              </a:spcBef>
            </a:pPr>
            <a:r>
              <a:rPr lang="en-GB" dirty="0"/>
              <a:t>Sense of humour.</a:t>
            </a:r>
          </a:p>
          <a:p>
            <a:pPr>
              <a:spcBef>
                <a:spcPts val="600"/>
              </a:spcBef>
            </a:pPr>
            <a:endParaRPr lang="en-GB" dirty="0"/>
          </a:p>
          <a:p>
            <a:pPr>
              <a:spcBef>
                <a:spcPts val="600"/>
              </a:spcBef>
            </a:pPr>
            <a:r>
              <a:rPr lang="en-GB" dirty="0"/>
              <a:t>A commitment to Safeguarding and growing a safer church culture.</a:t>
            </a:r>
          </a:p>
        </p:txBody>
      </p:sp>
      <p:sp>
        <p:nvSpPr>
          <p:cNvPr id="7" name="Content Placeholder 6">
            <a:extLst>
              <a:ext uri="{FF2B5EF4-FFF2-40B4-BE49-F238E27FC236}">
                <a16:creationId xmlns:a16="http://schemas.microsoft.com/office/drawing/2014/main" id="{18496E6C-C8F0-D31B-7857-862629118B7A}"/>
              </a:ext>
            </a:extLst>
          </p:cNvPr>
          <p:cNvSpPr>
            <a:spLocks noGrp="1"/>
          </p:cNvSpPr>
          <p:nvPr>
            <p:ph sz="half" idx="2"/>
          </p:nvPr>
        </p:nvSpPr>
        <p:spPr>
          <a:xfrm>
            <a:off x="7503090" y="717489"/>
            <a:ext cx="4030855" cy="5007531"/>
          </a:xfrm>
        </p:spPr>
        <p:txBody>
          <a:bodyPr>
            <a:normAutofit fontScale="85000" lnSpcReduction="20000"/>
          </a:bodyPr>
          <a:lstStyle/>
          <a:p>
            <a:pPr marL="0" indent="0">
              <a:buNone/>
            </a:pPr>
            <a:r>
              <a:rPr lang="en-GB" sz="2400" b="1" dirty="0"/>
              <a:t>   </a:t>
            </a:r>
          </a:p>
          <a:p>
            <a:endParaRPr lang="en-GB" dirty="0"/>
          </a:p>
          <a:p>
            <a:pPr marL="0" indent="0">
              <a:buNone/>
            </a:pPr>
            <a:r>
              <a:rPr lang="en-GB" sz="2400" b="1" dirty="0"/>
              <a:t>Desirable Characteristics</a:t>
            </a:r>
          </a:p>
          <a:p>
            <a:pPr marL="0" indent="0">
              <a:buNone/>
            </a:pPr>
            <a:endParaRPr lang="en-GB" dirty="0"/>
          </a:p>
          <a:p>
            <a:r>
              <a:rPr lang="en-GB" dirty="0"/>
              <a:t>Confident in the digital world</a:t>
            </a:r>
          </a:p>
          <a:p>
            <a:pPr marL="0" indent="0">
              <a:buNone/>
            </a:pPr>
            <a:r>
              <a:rPr lang="en-GB" dirty="0"/>
              <a:t>    </a:t>
            </a:r>
            <a:r>
              <a:rPr lang="en-GB" dirty="0" err="1"/>
              <a:t>i.e</a:t>
            </a:r>
            <a:r>
              <a:rPr lang="en-GB" dirty="0"/>
              <a:t> social media, online presence.</a:t>
            </a:r>
          </a:p>
          <a:p>
            <a:pPr marL="0" indent="0">
              <a:buNone/>
            </a:pPr>
            <a:endParaRPr lang="en-GB" dirty="0"/>
          </a:p>
          <a:p>
            <a:r>
              <a:rPr lang="en-GB" dirty="0"/>
              <a:t>  Have a heart for estate ministry.</a:t>
            </a:r>
          </a:p>
          <a:p>
            <a:endParaRPr lang="en-GB" dirty="0"/>
          </a:p>
          <a:p>
            <a:r>
              <a:rPr lang="en-GB" dirty="0"/>
              <a:t>Open to a breadth of worship styles.</a:t>
            </a:r>
          </a:p>
          <a:p>
            <a:endParaRPr lang="en-GB" dirty="0"/>
          </a:p>
          <a:p>
            <a:r>
              <a:rPr lang="en-GB" dirty="0"/>
              <a:t>Experience of working with other denominations.  </a:t>
            </a:r>
          </a:p>
          <a:p>
            <a:endParaRPr lang="en-GB" dirty="0"/>
          </a:p>
          <a:p>
            <a:r>
              <a:rPr lang="en-GB" dirty="0"/>
              <a:t>Ability to communicate well with others.</a:t>
            </a:r>
          </a:p>
          <a:p>
            <a:pPr marL="0" indent="0">
              <a:buNone/>
            </a:pPr>
            <a:endParaRPr lang="en-GB" sz="1800" dirty="0"/>
          </a:p>
          <a:p>
            <a:pPr marL="0" indent="0">
              <a:buNone/>
            </a:pPr>
            <a:endParaRPr lang="en-GB" sz="2400" dirty="0"/>
          </a:p>
          <a:p>
            <a:pPr marL="0" indent="0">
              <a:buNone/>
            </a:pPr>
            <a:endParaRPr lang="en-GB" sz="2400" dirty="0"/>
          </a:p>
          <a:p>
            <a:pPr marL="0" indent="0">
              <a:buNone/>
            </a:pPr>
            <a:endParaRPr lang="en-GB" sz="2400" b="1" dirty="0"/>
          </a:p>
        </p:txBody>
      </p:sp>
      <p:sp>
        <p:nvSpPr>
          <p:cNvPr id="4" name="Footer Placeholder 3">
            <a:extLst>
              <a:ext uri="{FF2B5EF4-FFF2-40B4-BE49-F238E27FC236}">
                <a16:creationId xmlns:a16="http://schemas.microsoft.com/office/drawing/2014/main" id="{9754A0A2-FAA5-B197-14D6-71A5D6CA752E}"/>
              </a:ext>
            </a:extLst>
          </p:cNvPr>
          <p:cNvSpPr>
            <a:spLocks noGrp="1"/>
          </p:cNvSpPr>
          <p:nvPr>
            <p:ph type="ftr" sz="quarter" idx="11"/>
          </p:nvPr>
        </p:nvSpPr>
        <p:spPr/>
        <p:txBody>
          <a:bodyPr/>
          <a:lstStyle/>
          <a:p>
            <a:r>
              <a:rPr lang="en-GB" dirty="0"/>
              <a:t>Emmanuel, Northampton, Diocese of Peterborough </a:t>
            </a:r>
          </a:p>
        </p:txBody>
      </p:sp>
      <p:sp>
        <p:nvSpPr>
          <p:cNvPr id="8" name="Slide Number Placeholder 7">
            <a:extLst>
              <a:ext uri="{FF2B5EF4-FFF2-40B4-BE49-F238E27FC236}">
                <a16:creationId xmlns:a16="http://schemas.microsoft.com/office/drawing/2014/main" id="{7B7728AE-6DEF-F5BA-D801-2D11A0F43DD4}"/>
              </a:ext>
            </a:extLst>
          </p:cNvPr>
          <p:cNvSpPr>
            <a:spLocks noGrp="1"/>
          </p:cNvSpPr>
          <p:nvPr>
            <p:ph type="sldNum" sz="quarter" idx="12"/>
          </p:nvPr>
        </p:nvSpPr>
        <p:spPr/>
        <p:txBody>
          <a:bodyPr/>
          <a:lstStyle/>
          <a:p>
            <a:fld id="{1E78D439-D759-41A2-8BB1-D247A1B299C6}" type="slidenum">
              <a:rPr lang="en-GB" smtClean="0"/>
              <a:t>13</a:t>
            </a:fld>
            <a:endParaRPr lang="en-GB"/>
          </a:p>
        </p:txBody>
      </p:sp>
    </p:spTree>
    <p:extLst>
      <p:ext uri="{BB962C8B-B14F-4D97-AF65-F5344CB8AC3E}">
        <p14:creationId xmlns:p14="http://schemas.microsoft.com/office/powerpoint/2010/main" val="514601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3DE7B-9525-6D91-F0F5-2D8D63534BDF}"/>
              </a:ext>
            </a:extLst>
          </p:cNvPr>
          <p:cNvSpPr>
            <a:spLocks noGrp="1"/>
          </p:cNvSpPr>
          <p:nvPr>
            <p:ph type="title"/>
          </p:nvPr>
        </p:nvSpPr>
        <p:spPr/>
        <p:txBody>
          <a:bodyPr/>
          <a:lstStyle/>
          <a:p>
            <a:pPr algn="ctr"/>
            <a:r>
              <a:rPr lang="en-GB" dirty="0"/>
              <a:t>How we can support you</a:t>
            </a:r>
          </a:p>
        </p:txBody>
      </p:sp>
      <p:sp>
        <p:nvSpPr>
          <p:cNvPr id="6" name="Content Placeholder 5">
            <a:extLst>
              <a:ext uri="{FF2B5EF4-FFF2-40B4-BE49-F238E27FC236}">
                <a16:creationId xmlns:a16="http://schemas.microsoft.com/office/drawing/2014/main" id="{E7A13979-35FC-553C-E0E6-39F634A7C232}"/>
              </a:ext>
            </a:extLst>
          </p:cNvPr>
          <p:cNvSpPr>
            <a:spLocks noGrp="1"/>
          </p:cNvSpPr>
          <p:nvPr>
            <p:ph idx="1"/>
          </p:nvPr>
        </p:nvSpPr>
        <p:spPr>
          <a:xfrm>
            <a:off x="3869268" y="498869"/>
            <a:ext cx="7315200" cy="5120640"/>
          </a:xfrm>
        </p:spPr>
        <p:txBody>
          <a:bodyPr>
            <a:normAutofit lnSpcReduction="10000"/>
          </a:bodyPr>
          <a:lstStyle/>
          <a:p>
            <a:endParaRPr lang="en-GB" dirty="0"/>
          </a:p>
          <a:p>
            <a:r>
              <a:rPr lang="en-GB" dirty="0"/>
              <a:t>The ministry team meet regularly together to support one another, to pray together, sharing concerns and reflecting on the life of the church.</a:t>
            </a:r>
          </a:p>
          <a:p>
            <a:r>
              <a:rPr lang="en-GB" dirty="0"/>
              <a:t>The Emmanuel Group operates with a ‘Group Council’ which can be likened to a PCC. This is currently chaired by a lay person and has representatives from the three congregations and the community. </a:t>
            </a:r>
            <a:endParaRPr lang="en-001" dirty="0"/>
          </a:p>
          <a:p>
            <a:r>
              <a:rPr lang="en-GB" dirty="0"/>
              <a:t>The ‘Constitution Council’ has delegated responsibility for the Constitution and denomination matters, Care of Clergy, Clergy Vacancies and allocating the Tithe fund.  </a:t>
            </a:r>
            <a:endParaRPr lang="en-001" dirty="0"/>
          </a:p>
          <a:p>
            <a:r>
              <a:rPr lang="en-GB" dirty="0"/>
              <a:t>There are two other sub-committees – the Finance Committee and Steering Group, who have a remit over operations of staffing and community. </a:t>
            </a:r>
            <a:endParaRPr lang="en-001" dirty="0"/>
          </a:p>
          <a:p>
            <a:r>
              <a:rPr lang="en-US" dirty="0"/>
              <a:t>Café Emm is a separate legal Charity currently the trustees are all church members.</a:t>
            </a:r>
            <a:endParaRPr lang="en-001" dirty="0"/>
          </a:p>
          <a:p>
            <a:endParaRPr lang="en-GB" dirty="0"/>
          </a:p>
        </p:txBody>
      </p:sp>
      <p:sp>
        <p:nvSpPr>
          <p:cNvPr id="5" name="Footer Placeholder 4">
            <a:extLst>
              <a:ext uri="{FF2B5EF4-FFF2-40B4-BE49-F238E27FC236}">
                <a16:creationId xmlns:a16="http://schemas.microsoft.com/office/drawing/2014/main" id="{F2EA4150-ACA2-3C7D-57FA-9DE22307EFB2}"/>
              </a:ext>
            </a:extLst>
          </p:cNvPr>
          <p:cNvSpPr>
            <a:spLocks noGrp="1"/>
          </p:cNvSpPr>
          <p:nvPr>
            <p:ph type="ftr" sz="quarter" idx="11"/>
          </p:nvPr>
        </p:nvSpPr>
        <p:spPr/>
        <p:txBody>
          <a:bodyPr/>
          <a:lstStyle/>
          <a:p>
            <a:r>
              <a:rPr lang="en-GB" dirty="0"/>
              <a:t>Emmanuel, Northampton, Diocese of Peterborough </a:t>
            </a:r>
          </a:p>
        </p:txBody>
      </p:sp>
      <p:sp>
        <p:nvSpPr>
          <p:cNvPr id="7" name="Slide Number Placeholder 6">
            <a:extLst>
              <a:ext uri="{FF2B5EF4-FFF2-40B4-BE49-F238E27FC236}">
                <a16:creationId xmlns:a16="http://schemas.microsoft.com/office/drawing/2014/main" id="{4CC3DE83-F5CB-EB93-3D31-4D78D8ED5C9A}"/>
              </a:ext>
            </a:extLst>
          </p:cNvPr>
          <p:cNvSpPr>
            <a:spLocks noGrp="1"/>
          </p:cNvSpPr>
          <p:nvPr>
            <p:ph type="sldNum" sz="quarter" idx="12"/>
          </p:nvPr>
        </p:nvSpPr>
        <p:spPr/>
        <p:txBody>
          <a:bodyPr/>
          <a:lstStyle/>
          <a:p>
            <a:fld id="{1E78D439-D759-41A2-8BB1-D247A1B299C6}" type="slidenum">
              <a:rPr lang="en-GB" smtClean="0"/>
              <a:t>14</a:t>
            </a:fld>
            <a:endParaRPr lang="en-GB"/>
          </a:p>
        </p:txBody>
      </p:sp>
      <p:pic>
        <p:nvPicPr>
          <p:cNvPr id="8" name="Picture 7" descr="A group of people standing in a church&#10;&#10;AI-generated content may be incorrect.">
            <a:extLst>
              <a:ext uri="{FF2B5EF4-FFF2-40B4-BE49-F238E27FC236}">
                <a16:creationId xmlns:a16="http://schemas.microsoft.com/office/drawing/2014/main" id="{F1122FEF-25F5-E98A-C6EB-EEEB93EF5653}"/>
              </a:ext>
            </a:extLst>
          </p:cNvPr>
          <p:cNvPicPr>
            <a:picLocks noChangeAspect="1"/>
          </p:cNvPicPr>
          <p:nvPr/>
        </p:nvPicPr>
        <p:blipFill>
          <a:blip r:embed="rId2">
            <a:extLst>
              <a:ext uri="{28A0092B-C50C-407E-A947-70E740481C1C}">
                <a14:useLocalDpi xmlns:a14="http://schemas.microsoft.com/office/drawing/2010/main" val="0"/>
              </a:ext>
            </a:extLst>
          </a:blip>
          <a:srcRect t="21238" b="5019"/>
          <a:stretch>
            <a:fillRect/>
          </a:stretch>
        </p:blipFill>
        <p:spPr>
          <a:xfrm>
            <a:off x="9363930" y="4980418"/>
            <a:ext cx="1687061" cy="1691609"/>
          </a:xfrm>
          <a:prstGeom prst="rect">
            <a:avLst/>
          </a:prstGeom>
        </p:spPr>
      </p:pic>
      <p:pic>
        <p:nvPicPr>
          <p:cNvPr id="9" name="Picture 8" descr="A group of people in black frames on a wall&#10;&#10;AI-generated content may be incorrect.">
            <a:extLst>
              <a:ext uri="{FF2B5EF4-FFF2-40B4-BE49-F238E27FC236}">
                <a16:creationId xmlns:a16="http://schemas.microsoft.com/office/drawing/2014/main" id="{18350D37-56D5-0250-14B4-52D8DF974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9460" y="4980418"/>
            <a:ext cx="2050993" cy="1691609"/>
          </a:xfrm>
          <a:prstGeom prst="rect">
            <a:avLst/>
          </a:prstGeom>
        </p:spPr>
      </p:pic>
    </p:spTree>
    <p:extLst>
      <p:ext uri="{BB962C8B-B14F-4D97-AF65-F5344CB8AC3E}">
        <p14:creationId xmlns:p14="http://schemas.microsoft.com/office/powerpoint/2010/main" val="3947727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9E0F5-B744-1754-17CC-749D0FB045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E318BD-EBF0-5B72-6ABA-B6CF1CE3752E}"/>
              </a:ext>
            </a:extLst>
          </p:cNvPr>
          <p:cNvSpPr>
            <a:spLocks noGrp="1"/>
          </p:cNvSpPr>
          <p:nvPr>
            <p:ph type="title"/>
          </p:nvPr>
        </p:nvSpPr>
        <p:spPr/>
        <p:txBody>
          <a:bodyPr/>
          <a:lstStyle/>
          <a:p>
            <a:pPr algn="ctr"/>
            <a:r>
              <a:rPr lang="en-GB" dirty="0"/>
              <a:t>The Teams that  will support you</a:t>
            </a:r>
          </a:p>
        </p:txBody>
      </p:sp>
      <p:sp>
        <p:nvSpPr>
          <p:cNvPr id="5" name="Footer Placeholder 4">
            <a:extLst>
              <a:ext uri="{FF2B5EF4-FFF2-40B4-BE49-F238E27FC236}">
                <a16:creationId xmlns:a16="http://schemas.microsoft.com/office/drawing/2014/main" id="{E5D0C7C0-AA6D-E1AF-8A3D-D683B62B19CC}"/>
              </a:ext>
            </a:extLst>
          </p:cNvPr>
          <p:cNvSpPr>
            <a:spLocks noGrp="1"/>
          </p:cNvSpPr>
          <p:nvPr>
            <p:ph type="ftr" sz="quarter" idx="11"/>
          </p:nvPr>
        </p:nvSpPr>
        <p:spPr/>
        <p:txBody>
          <a:bodyPr/>
          <a:lstStyle/>
          <a:p>
            <a:r>
              <a:rPr lang="en-GB" dirty="0"/>
              <a:t>Emmanuel, Northampton, Diocese of Peterborough </a:t>
            </a:r>
          </a:p>
          <a:p>
            <a:endParaRPr lang="en-GB" dirty="0"/>
          </a:p>
        </p:txBody>
      </p:sp>
      <p:sp>
        <p:nvSpPr>
          <p:cNvPr id="7" name="Slide Number Placeholder 6">
            <a:extLst>
              <a:ext uri="{FF2B5EF4-FFF2-40B4-BE49-F238E27FC236}">
                <a16:creationId xmlns:a16="http://schemas.microsoft.com/office/drawing/2014/main" id="{829264FC-1DDE-ACDF-E83B-112DE7607004}"/>
              </a:ext>
            </a:extLst>
          </p:cNvPr>
          <p:cNvSpPr>
            <a:spLocks noGrp="1"/>
          </p:cNvSpPr>
          <p:nvPr>
            <p:ph type="sldNum" sz="quarter" idx="12"/>
          </p:nvPr>
        </p:nvSpPr>
        <p:spPr/>
        <p:txBody>
          <a:bodyPr/>
          <a:lstStyle/>
          <a:p>
            <a:fld id="{1E78D439-D759-41A2-8BB1-D247A1B299C6}" type="slidenum">
              <a:rPr lang="en-GB" smtClean="0"/>
              <a:t>15</a:t>
            </a:fld>
            <a:endParaRPr lang="en-GB"/>
          </a:p>
        </p:txBody>
      </p:sp>
      <p:sp>
        <p:nvSpPr>
          <p:cNvPr id="3" name="TextBox 2">
            <a:extLst>
              <a:ext uri="{FF2B5EF4-FFF2-40B4-BE49-F238E27FC236}">
                <a16:creationId xmlns:a16="http://schemas.microsoft.com/office/drawing/2014/main" id="{C61A4881-FBB1-3F1E-4DA0-D99DB151CA72}"/>
              </a:ext>
            </a:extLst>
          </p:cNvPr>
          <p:cNvSpPr txBox="1"/>
          <p:nvPr/>
        </p:nvSpPr>
        <p:spPr>
          <a:xfrm>
            <a:off x="3620813" y="-292191"/>
            <a:ext cx="8014137" cy="4678204"/>
          </a:xfrm>
          <a:prstGeom prst="rect">
            <a:avLst/>
          </a:prstGeom>
          <a:noFill/>
        </p:spPr>
        <p:txBody>
          <a:bodyPr wrap="square" rtlCol="0">
            <a:spAutoFit/>
          </a:bodyPr>
          <a:lstStyle/>
          <a:p>
            <a:endParaRPr lang="en-GB" sz="1600" b="1" dirty="0"/>
          </a:p>
          <a:p>
            <a:endParaRPr lang="en-GB" sz="1600" b="1" dirty="0"/>
          </a:p>
          <a:p>
            <a:endParaRPr lang="en-GB" b="1" dirty="0"/>
          </a:p>
          <a:p>
            <a:r>
              <a:rPr lang="en-GB" b="1" dirty="0"/>
              <a:t>Ministry Team</a:t>
            </a:r>
            <a:r>
              <a:rPr lang="en-001" b="1" dirty="0"/>
              <a:t>: </a:t>
            </a:r>
          </a:p>
          <a:p>
            <a:pPr marL="285750" indent="-285750">
              <a:buFont typeface="Arial" panose="020B0604020202020204" pitchFamily="34" charset="0"/>
              <a:buChar char="•"/>
            </a:pPr>
            <a:r>
              <a:rPr lang="en-GB" dirty="0"/>
              <a:t>Team Rector</a:t>
            </a:r>
            <a:r>
              <a:rPr lang="en-001" dirty="0"/>
              <a:t> </a:t>
            </a:r>
          </a:p>
          <a:p>
            <a:pPr marL="285750" indent="-285750">
              <a:buFont typeface="Arial" panose="020B0604020202020204" pitchFamily="34" charset="0"/>
              <a:buChar char="•"/>
            </a:pPr>
            <a:r>
              <a:rPr lang="en-GB" dirty="0"/>
              <a:t>Ecumenical Church Minister:  Vacant </a:t>
            </a:r>
            <a:endParaRPr lang="en-001" dirty="0"/>
          </a:p>
          <a:p>
            <a:pPr marL="285750" lvl="0" indent="-285750">
              <a:buFont typeface="Arial" panose="020B0604020202020204" pitchFamily="34" charset="0"/>
              <a:buChar char="•"/>
            </a:pPr>
            <a:r>
              <a:rPr lang="en-GB" dirty="0"/>
              <a:t>1 x Assistant Priest</a:t>
            </a:r>
            <a:endParaRPr lang="en-001" dirty="0"/>
          </a:p>
          <a:p>
            <a:pPr marL="285750" lvl="0" indent="-285750">
              <a:buFont typeface="Arial" panose="020B0604020202020204" pitchFamily="34" charset="0"/>
              <a:buChar char="•"/>
            </a:pPr>
            <a:r>
              <a:rPr lang="en-GB" dirty="0"/>
              <a:t>3 x Licensed Readers, one of whom has Pastoral Responsibility for Boothville</a:t>
            </a:r>
            <a:endParaRPr lang="en-001" dirty="0"/>
          </a:p>
          <a:p>
            <a:pPr marL="285750" lvl="0" indent="-285750">
              <a:buFont typeface="Arial" panose="020B0604020202020204" pitchFamily="34" charset="0"/>
              <a:buChar char="•"/>
            </a:pPr>
            <a:r>
              <a:rPr lang="en-GB" dirty="0"/>
              <a:t>1 Lay Preacher: Baptist</a:t>
            </a:r>
            <a:endParaRPr lang="en-001" dirty="0"/>
          </a:p>
          <a:p>
            <a:pPr marL="285750" lvl="0" indent="-285750">
              <a:buFont typeface="Arial" panose="020B0604020202020204" pitchFamily="34" charset="0"/>
              <a:buChar char="•"/>
            </a:pPr>
            <a:r>
              <a:rPr lang="en-GB" dirty="0"/>
              <a:t>1 Reader in training</a:t>
            </a:r>
          </a:p>
          <a:p>
            <a:pPr lvl="0"/>
            <a:endParaRPr lang="en-GB" dirty="0"/>
          </a:p>
          <a:p>
            <a:pPr lvl="0"/>
            <a:r>
              <a:rPr lang="en-US" b="1" dirty="0"/>
              <a:t>Other Church Work</a:t>
            </a:r>
          </a:p>
          <a:p>
            <a:pPr lvl="0"/>
            <a:r>
              <a:rPr lang="en-US" dirty="0"/>
              <a:t>•	Community Projects Director</a:t>
            </a:r>
          </a:p>
          <a:p>
            <a:pPr lvl="0"/>
            <a:r>
              <a:rPr lang="en-US" dirty="0"/>
              <a:t>•	Mission Support Worker (A new post that began in February 2026)</a:t>
            </a:r>
          </a:p>
          <a:p>
            <a:pPr lvl="0"/>
            <a:r>
              <a:rPr lang="en-US" dirty="0"/>
              <a:t>•	Part-time Young Families Worker </a:t>
            </a:r>
            <a:endParaRPr lang="en-US" sz="1400" dirty="0"/>
          </a:p>
          <a:p>
            <a:pPr lvl="0"/>
            <a:endParaRPr lang="en-US" sz="1400" dirty="0"/>
          </a:p>
          <a:p>
            <a:pPr lvl="0"/>
            <a:endParaRPr lang="en-US" dirty="0"/>
          </a:p>
        </p:txBody>
      </p:sp>
      <p:sp>
        <p:nvSpPr>
          <p:cNvPr id="4" name="TextBox 3">
            <a:extLst>
              <a:ext uri="{FF2B5EF4-FFF2-40B4-BE49-F238E27FC236}">
                <a16:creationId xmlns:a16="http://schemas.microsoft.com/office/drawing/2014/main" id="{D11C6273-CE91-106C-D5D6-95BFDA07A9D1}"/>
              </a:ext>
            </a:extLst>
          </p:cNvPr>
          <p:cNvSpPr txBox="1"/>
          <p:nvPr/>
        </p:nvSpPr>
        <p:spPr>
          <a:xfrm>
            <a:off x="3620813" y="3876624"/>
            <a:ext cx="8014137" cy="2585323"/>
          </a:xfrm>
          <a:prstGeom prst="rect">
            <a:avLst/>
          </a:prstGeom>
          <a:noFill/>
        </p:spPr>
        <p:txBody>
          <a:bodyPr wrap="square" rtlCol="0">
            <a:spAutoFit/>
          </a:bodyPr>
          <a:lstStyle/>
          <a:p>
            <a:r>
              <a:rPr lang="en-001" b="1" dirty="0"/>
              <a:t>Team Rector </a:t>
            </a:r>
          </a:p>
          <a:p>
            <a:r>
              <a:rPr lang="en-001" dirty="0"/>
              <a:t>Rev Stewart Betts, came to Northampton in Autumn 2023, with Zoe his wife and Joanna their daughter. They were called from a 3 church benfice in South West Leicester. Stewart had  also previously served his curacy </a:t>
            </a:r>
            <a:r>
              <a:rPr lang="en-001"/>
              <a:t>in Leicester </a:t>
            </a:r>
            <a:r>
              <a:rPr lang="en-001" dirty="0"/>
              <a:t>Diocese having been ordained in 2018, previously Stewart worked in food retail for 22 years before leaving in 2011 to begin a theology degree. Stewart has an appreciation of good coffee, is a master of the ‘dad joke’ and is an avid Leicester City fan and therefore appreciates prayer!</a:t>
            </a:r>
          </a:p>
          <a:p>
            <a:endParaRPr lang="en-001" b="1" dirty="0"/>
          </a:p>
        </p:txBody>
      </p:sp>
    </p:spTree>
    <p:extLst>
      <p:ext uri="{BB962C8B-B14F-4D97-AF65-F5344CB8AC3E}">
        <p14:creationId xmlns:p14="http://schemas.microsoft.com/office/powerpoint/2010/main" val="843837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29E79-FC4B-1A65-4D44-6F837F3F32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1ED98E-6BD4-53DB-01D7-8C2ED89D85B9}"/>
              </a:ext>
            </a:extLst>
          </p:cNvPr>
          <p:cNvSpPr>
            <a:spLocks noGrp="1"/>
          </p:cNvSpPr>
          <p:nvPr>
            <p:ph type="title"/>
          </p:nvPr>
        </p:nvSpPr>
        <p:spPr/>
        <p:txBody>
          <a:bodyPr/>
          <a:lstStyle/>
          <a:p>
            <a:pPr algn="ctr"/>
            <a:r>
              <a:rPr lang="en-GB" dirty="0"/>
              <a:t>The Teams that will support you</a:t>
            </a:r>
          </a:p>
        </p:txBody>
      </p:sp>
      <p:sp>
        <p:nvSpPr>
          <p:cNvPr id="5" name="Footer Placeholder 4">
            <a:extLst>
              <a:ext uri="{FF2B5EF4-FFF2-40B4-BE49-F238E27FC236}">
                <a16:creationId xmlns:a16="http://schemas.microsoft.com/office/drawing/2014/main" id="{DBD17EC3-E408-2DC3-9097-77FD62868E98}"/>
              </a:ext>
            </a:extLst>
          </p:cNvPr>
          <p:cNvSpPr>
            <a:spLocks noGrp="1"/>
          </p:cNvSpPr>
          <p:nvPr>
            <p:ph type="ftr" sz="quarter" idx="11"/>
          </p:nvPr>
        </p:nvSpPr>
        <p:spPr/>
        <p:txBody>
          <a:bodyPr/>
          <a:lstStyle/>
          <a:p>
            <a:r>
              <a:rPr lang="en-GB" dirty="0"/>
              <a:t>Emmanuel, Northampton, Diocese of Peterborough </a:t>
            </a:r>
          </a:p>
          <a:p>
            <a:endParaRPr lang="en-GB" dirty="0"/>
          </a:p>
        </p:txBody>
      </p:sp>
      <p:sp>
        <p:nvSpPr>
          <p:cNvPr id="7" name="Slide Number Placeholder 6">
            <a:extLst>
              <a:ext uri="{FF2B5EF4-FFF2-40B4-BE49-F238E27FC236}">
                <a16:creationId xmlns:a16="http://schemas.microsoft.com/office/drawing/2014/main" id="{3C509A37-DA38-83F7-319C-CC0C88E2DECF}"/>
              </a:ext>
            </a:extLst>
          </p:cNvPr>
          <p:cNvSpPr>
            <a:spLocks noGrp="1"/>
          </p:cNvSpPr>
          <p:nvPr>
            <p:ph type="sldNum" sz="quarter" idx="12"/>
          </p:nvPr>
        </p:nvSpPr>
        <p:spPr/>
        <p:txBody>
          <a:bodyPr/>
          <a:lstStyle/>
          <a:p>
            <a:fld id="{1E78D439-D759-41A2-8BB1-D247A1B299C6}" type="slidenum">
              <a:rPr lang="en-GB" smtClean="0"/>
              <a:t>16</a:t>
            </a:fld>
            <a:endParaRPr lang="en-GB"/>
          </a:p>
        </p:txBody>
      </p:sp>
      <p:sp>
        <p:nvSpPr>
          <p:cNvPr id="6" name="TextBox 5">
            <a:extLst>
              <a:ext uri="{FF2B5EF4-FFF2-40B4-BE49-F238E27FC236}">
                <a16:creationId xmlns:a16="http://schemas.microsoft.com/office/drawing/2014/main" id="{889D32D0-B41C-C055-B451-D12466FD4AED}"/>
              </a:ext>
            </a:extLst>
          </p:cNvPr>
          <p:cNvSpPr txBox="1"/>
          <p:nvPr/>
        </p:nvSpPr>
        <p:spPr>
          <a:xfrm>
            <a:off x="3636818" y="802144"/>
            <a:ext cx="7703843" cy="2585323"/>
          </a:xfrm>
          <a:prstGeom prst="rect">
            <a:avLst/>
          </a:prstGeom>
          <a:noFill/>
        </p:spPr>
        <p:txBody>
          <a:bodyPr wrap="square">
            <a:spAutoFit/>
          </a:bodyPr>
          <a:lstStyle/>
          <a:p>
            <a:pPr lvl="0"/>
            <a:r>
              <a:rPr lang="en-US" b="1" dirty="0"/>
              <a:t>Administration</a:t>
            </a:r>
          </a:p>
          <a:p>
            <a:pPr lvl="0"/>
            <a:r>
              <a:rPr lang="en-US" dirty="0"/>
              <a:t>•	Church Administrator: paid; 32 hours per week</a:t>
            </a:r>
          </a:p>
          <a:p>
            <a:pPr lvl="0"/>
            <a:r>
              <a:rPr lang="en-US" dirty="0"/>
              <a:t>•	Church Office open Tuesday – Friday, 10 a.m. to 2 p.m. staffed by              volunteers. We offer photocopying and fax facilities to the public and often sit on the front line of serving the needs of people who walk in.</a:t>
            </a:r>
          </a:p>
          <a:p>
            <a:pPr lvl="0"/>
            <a:r>
              <a:rPr lang="en-US" dirty="0"/>
              <a:t>•	2 Church Wardens</a:t>
            </a:r>
          </a:p>
          <a:p>
            <a:pPr lvl="0"/>
            <a:r>
              <a:rPr lang="en-US" dirty="0"/>
              <a:t>•	Baptist Secretary</a:t>
            </a:r>
          </a:p>
          <a:p>
            <a:pPr lvl="0"/>
            <a:r>
              <a:rPr lang="en-US" dirty="0"/>
              <a:t>•	Methodist Steward</a:t>
            </a:r>
          </a:p>
          <a:p>
            <a:pPr lvl="0"/>
            <a:r>
              <a:rPr lang="en-US" dirty="0"/>
              <a:t>•	Safeguarding Coordinator</a:t>
            </a:r>
            <a:endParaRPr lang="en-001" dirty="0"/>
          </a:p>
        </p:txBody>
      </p:sp>
      <p:sp>
        <p:nvSpPr>
          <p:cNvPr id="9" name="TextBox 8">
            <a:extLst>
              <a:ext uri="{FF2B5EF4-FFF2-40B4-BE49-F238E27FC236}">
                <a16:creationId xmlns:a16="http://schemas.microsoft.com/office/drawing/2014/main" id="{6B7FE0DD-0EF8-0D33-834F-C5F536B50468}"/>
              </a:ext>
            </a:extLst>
          </p:cNvPr>
          <p:cNvSpPr txBox="1"/>
          <p:nvPr/>
        </p:nvSpPr>
        <p:spPr>
          <a:xfrm>
            <a:off x="3557120" y="3856246"/>
            <a:ext cx="5145446" cy="2031325"/>
          </a:xfrm>
          <a:prstGeom prst="rect">
            <a:avLst/>
          </a:prstGeom>
          <a:noFill/>
        </p:spPr>
        <p:txBody>
          <a:bodyPr wrap="square" rtlCol="0">
            <a:spAutoFit/>
          </a:bodyPr>
          <a:lstStyle/>
          <a:p>
            <a:r>
              <a:rPr lang="en-US" b="1" dirty="0"/>
              <a:t>Foodbank</a:t>
            </a:r>
          </a:p>
          <a:p>
            <a:r>
              <a:rPr lang="en-US" dirty="0"/>
              <a:t>•	Manager</a:t>
            </a:r>
          </a:p>
          <a:p>
            <a:r>
              <a:rPr lang="en-US" dirty="0"/>
              <a:t>•	Coordinator</a:t>
            </a:r>
          </a:p>
          <a:p>
            <a:r>
              <a:rPr lang="en-US" dirty="0"/>
              <a:t>•	Administrator</a:t>
            </a:r>
          </a:p>
          <a:p>
            <a:r>
              <a:rPr lang="en-US" dirty="0"/>
              <a:t>•	Volunteer &amp; Training Development  Manager</a:t>
            </a:r>
          </a:p>
          <a:p>
            <a:endParaRPr lang="en-US" dirty="0"/>
          </a:p>
          <a:p>
            <a:endParaRPr lang="en-001" dirty="0"/>
          </a:p>
        </p:txBody>
      </p:sp>
      <p:pic>
        <p:nvPicPr>
          <p:cNvPr id="10" name="Picture 9">
            <a:extLst>
              <a:ext uri="{FF2B5EF4-FFF2-40B4-BE49-F238E27FC236}">
                <a16:creationId xmlns:a16="http://schemas.microsoft.com/office/drawing/2014/main" id="{C457CEF9-7C80-46C4-7923-D505C85DF3C5}"/>
              </a:ext>
            </a:extLst>
          </p:cNvPr>
          <p:cNvPicPr>
            <a:picLocks noChangeAspect="1"/>
          </p:cNvPicPr>
          <p:nvPr/>
        </p:nvPicPr>
        <p:blipFill>
          <a:blip r:embed="rId2"/>
          <a:stretch>
            <a:fillRect/>
          </a:stretch>
        </p:blipFill>
        <p:spPr>
          <a:xfrm>
            <a:off x="8031472" y="3183940"/>
            <a:ext cx="3221684" cy="1687968"/>
          </a:xfrm>
          <a:prstGeom prst="rect">
            <a:avLst/>
          </a:prstGeom>
        </p:spPr>
      </p:pic>
    </p:spTree>
    <p:extLst>
      <p:ext uri="{BB962C8B-B14F-4D97-AF65-F5344CB8AC3E}">
        <p14:creationId xmlns:p14="http://schemas.microsoft.com/office/powerpoint/2010/main" val="887551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3ED85-8070-6405-6045-242A8931BB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B16248-C0D5-5E28-A7FC-EDED99044BC9}"/>
              </a:ext>
            </a:extLst>
          </p:cNvPr>
          <p:cNvSpPr>
            <a:spLocks noGrp="1"/>
          </p:cNvSpPr>
          <p:nvPr>
            <p:ph type="title"/>
          </p:nvPr>
        </p:nvSpPr>
        <p:spPr/>
        <p:txBody>
          <a:bodyPr/>
          <a:lstStyle/>
          <a:p>
            <a:pPr algn="ctr"/>
            <a:r>
              <a:rPr lang="en-GB" dirty="0"/>
              <a:t>The Teams that will support you</a:t>
            </a:r>
          </a:p>
        </p:txBody>
      </p:sp>
      <p:sp>
        <p:nvSpPr>
          <p:cNvPr id="5" name="Footer Placeholder 4">
            <a:extLst>
              <a:ext uri="{FF2B5EF4-FFF2-40B4-BE49-F238E27FC236}">
                <a16:creationId xmlns:a16="http://schemas.microsoft.com/office/drawing/2014/main" id="{C3299AE8-7AE8-B211-8F30-67E4BDE845C0}"/>
              </a:ext>
            </a:extLst>
          </p:cNvPr>
          <p:cNvSpPr>
            <a:spLocks noGrp="1"/>
          </p:cNvSpPr>
          <p:nvPr>
            <p:ph type="ftr" sz="quarter" idx="11"/>
          </p:nvPr>
        </p:nvSpPr>
        <p:spPr/>
        <p:txBody>
          <a:bodyPr/>
          <a:lstStyle/>
          <a:p>
            <a:r>
              <a:rPr lang="en-GB" dirty="0"/>
              <a:t>Emmanuel, Northampton, Diocese of Peterborough </a:t>
            </a:r>
          </a:p>
          <a:p>
            <a:endParaRPr lang="en-GB" dirty="0"/>
          </a:p>
        </p:txBody>
      </p:sp>
      <p:sp>
        <p:nvSpPr>
          <p:cNvPr id="7" name="Slide Number Placeholder 6">
            <a:extLst>
              <a:ext uri="{FF2B5EF4-FFF2-40B4-BE49-F238E27FC236}">
                <a16:creationId xmlns:a16="http://schemas.microsoft.com/office/drawing/2014/main" id="{781E8B95-223C-8846-6AE2-4EDA681DB0F8}"/>
              </a:ext>
            </a:extLst>
          </p:cNvPr>
          <p:cNvSpPr>
            <a:spLocks noGrp="1"/>
          </p:cNvSpPr>
          <p:nvPr>
            <p:ph type="sldNum" sz="quarter" idx="12"/>
          </p:nvPr>
        </p:nvSpPr>
        <p:spPr/>
        <p:txBody>
          <a:bodyPr/>
          <a:lstStyle/>
          <a:p>
            <a:fld id="{1E78D439-D759-41A2-8BB1-D247A1B299C6}" type="slidenum">
              <a:rPr lang="en-GB" smtClean="0"/>
              <a:t>17</a:t>
            </a:fld>
            <a:endParaRPr lang="en-GB"/>
          </a:p>
        </p:txBody>
      </p:sp>
      <p:sp>
        <p:nvSpPr>
          <p:cNvPr id="3" name="TextBox 2">
            <a:extLst>
              <a:ext uri="{FF2B5EF4-FFF2-40B4-BE49-F238E27FC236}">
                <a16:creationId xmlns:a16="http://schemas.microsoft.com/office/drawing/2014/main" id="{BFF1000D-8076-0C95-D6DE-2BF208721EFF}"/>
              </a:ext>
            </a:extLst>
          </p:cNvPr>
          <p:cNvSpPr txBox="1"/>
          <p:nvPr/>
        </p:nvSpPr>
        <p:spPr>
          <a:xfrm>
            <a:off x="4224759" y="1238491"/>
            <a:ext cx="6285054" cy="369332"/>
          </a:xfrm>
          <a:prstGeom prst="rect">
            <a:avLst/>
          </a:prstGeom>
          <a:noFill/>
        </p:spPr>
        <p:txBody>
          <a:bodyPr wrap="square" rtlCol="0">
            <a:spAutoFit/>
          </a:bodyPr>
          <a:lstStyle/>
          <a:p>
            <a:endParaRPr lang="en-001" dirty="0"/>
          </a:p>
        </p:txBody>
      </p:sp>
      <p:sp>
        <p:nvSpPr>
          <p:cNvPr id="4" name="TextBox 3">
            <a:extLst>
              <a:ext uri="{FF2B5EF4-FFF2-40B4-BE49-F238E27FC236}">
                <a16:creationId xmlns:a16="http://schemas.microsoft.com/office/drawing/2014/main" id="{B6E02126-CC2A-7744-1A00-4C0A3A46F510}"/>
              </a:ext>
            </a:extLst>
          </p:cNvPr>
          <p:cNvSpPr txBox="1"/>
          <p:nvPr/>
        </p:nvSpPr>
        <p:spPr>
          <a:xfrm>
            <a:off x="3742148" y="717137"/>
            <a:ext cx="7250275" cy="3139321"/>
          </a:xfrm>
          <a:prstGeom prst="rect">
            <a:avLst/>
          </a:prstGeom>
          <a:noFill/>
        </p:spPr>
        <p:txBody>
          <a:bodyPr wrap="square" rtlCol="0">
            <a:spAutoFit/>
          </a:bodyPr>
          <a:lstStyle/>
          <a:p>
            <a:r>
              <a:rPr lang="en-US" b="1" dirty="0"/>
              <a:t>Cleaning</a:t>
            </a:r>
          </a:p>
          <a:p>
            <a:r>
              <a:rPr lang="en-US" dirty="0"/>
              <a:t>•	Part-time cleaner &amp; light maintenance</a:t>
            </a:r>
          </a:p>
          <a:p>
            <a:endParaRPr lang="en-US" b="1" dirty="0"/>
          </a:p>
          <a:p>
            <a:r>
              <a:rPr lang="en-US" b="1" dirty="0"/>
              <a:t>Café Emm</a:t>
            </a:r>
          </a:p>
          <a:p>
            <a:r>
              <a:rPr lang="en-US" dirty="0"/>
              <a:t>•	Manager</a:t>
            </a:r>
          </a:p>
          <a:p>
            <a:r>
              <a:rPr lang="en-US" dirty="0"/>
              <a:t>•	Cook/supervisor</a:t>
            </a:r>
          </a:p>
          <a:p>
            <a:r>
              <a:rPr lang="en-US" dirty="0"/>
              <a:t>•	Part-time cook</a:t>
            </a:r>
          </a:p>
          <a:p>
            <a:r>
              <a:rPr lang="en-US" dirty="0"/>
              <a:t>•	Community Support Worker</a:t>
            </a:r>
          </a:p>
          <a:p>
            <a:endParaRPr lang="en-US" dirty="0"/>
          </a:p>
          <a:p>
            <a:endParaRPr lang="en-US" dirty="0"/>
          </a:p>
          <a:p>
            <a:endParaRPr lang="en-001" dirty="0"/>
          </a:p>
        </p:txBody>
      </p:sp>
      <p:pic>
        <p:nvPicPr>
          <p:cNvPr id="11" name="Picture 10">
            <a:extLst>
              <a:ext uri="{FF2B5EF4-FFF2-40B4-BE49-F238E27FC236}">
                <a16:creationId xmlns:a16="http://schemas.microsoft.com/office/drawing/2014/main" id="{8C10545B-3485-6EC5-DC84-DA620584A31B}"/>
              </a:ext>
            </a:extLst>
          </p:cNvPr>
          <p:cNvPicPr>
            <a:picLocks noChangeAspect="1"/>
          </p:cNvPicPr>
          <p:nvPr/>
        </p:nvPicPr>
        <p:blipFill>
          <a:blip r:embed="rId2"/>
          <a:stretch>
            <a:fillRect/>
          </a:stretch>
        </p:blipFill>
        <p:spPr>
          <a:xfrm>
            <a:off x="8659244" y="1423157"/>
            <a:ext cx="1648537" cy="1648537"/>
          </a:xfrm>
          <a:prstGeom prst="rect">
            <a:avLst/>
          </a:prstGeom>
        </p:spPr>
      </p:pic>
      <p:pic>
        <p:nvPicPr>
          <p:cNvPr id="8" name="Picture 7" descr="A group of people posing for a photo&#10;&#10;AI-generated content may be incorrect.">
            <a:extLst>
              <a:ext uri="{FF2B5EF4-FFF2-40B4-BE49-F238E27FC236}">
                <a16:creationId xmlns:a16="http://schemas.microsoft.com/office/drawing/2014/main" id="{ACA1DFEC-974B-21A6-A1C1-CB97592B0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8152" y="3584239"/>
            <a:ext cx="4234271" cy="2379660"/>
          </a:xfrm>
          <a:prstGeom prst="rect">
            <a:avLst/>
          </a:prstGeom>
        </p:spPr>
      </p:pic>
    </p:spTree>
    <p:extLst>
      <p:ext uri="{BB962C8B-B14F-4D97-AF65-F5344CB8AC3E}">
        <p14:creationId xmlns:p14="http://schemas.microsoft.com/office/powerpoint/2010/main" val="4226311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9C17-A92C-F08A-9862-E437FAAF090C}"/>
              </a:ext>
            </a:extLst>
          </p:cNvPr>
          <p:cNvSpPr>
            <a:spLocks noGrp="1"/>
          </p:cNvSpPr>
          <p:nvPr>
            <p:ph type="title"/>
          </p:nvPr>
        </p:nvSpPr>
        <p:spPr/>
        <p:txBody>
          <a:bodyPr/>
          <a:lstStyle/>
          <a:p>
            <a:pPr algn="ctr"/>
            <a:r>
              <a:rPr lang="en-GB" dirty="0"/>
              <a:t>Our History</a:t>
            </a:r>
          </a:p>
        </p:txBody>
      </p:sp>
      <p:sp>
        <p:nvSpPr>
          <p:cNvPr id="3" name="Content Placeholder 2">
            <a:extLst>
              <a:ext uri="{FF2B5EF4-FFF2-40B4-BE49-F238E27FC236}">
                <a16:creationId xmlns:a16="http://schemas.microsoft.com/office/drawing/2014/main" id="{9A6FC536-B91D-8CBD-4EEB-2373C7911997}"/>
              </a:ext>
            </a:extLst>
          </p:cNvPr>
          <p:cNvSpPr>
            <a:spLocks noGrp="1"/>
          </p:cNvSpPr>
          <p:nvPr>
            <p:ph idx="1"/>
          </p:nvPr>
        </p:nvSpPr>
        <p:spPr>
          <a:xfrm>
            <a:off x="3466398" y="718014"/>
            <a:ext cx="8292662" cy="5412828"/>
          </a:xfrm>
        </p:spPr>
        <p:txBody>
          <a:bodyPr>
            <a:normAutofit fontScale="25000" lnSpcReduction="20000"/>
          </a:bodyPr>
          <a:lstStyle/>
          <a:p>
            <a:pPr>
              <a:lnSpc>
                <a:spcPct val="100000"/>
              </a:lnSpc>
              <a:spcBef>
                <a:spcPts val="0"/>
              </a:spcBef>
            </a:pPr>
            <a:r>
              <a:rPr lang="en-001" sz="7200" b="1" dirty="0">
                <a:latin typeface="+mj-lt"/>
              </a:rPr>
              <a:t>Emmanuel, was built and opened in 1974.</a:t>
            </a:r>
            <a:r>
              <a:rPr lang="en-001" sz="7200" dirty="0">
                <a:latin typeface="+mj-lt"/>
              </a:rPr>
              <a:t> It formed part of the Weston Favell Shopping   Centre - an out-of-town shopping centre built to serve the numerous new estates which were being constructed.</a:t>
            </a:r>
          </a:p>
          <a:p>
            <a:pPr marL="0" indent="0">
              <a:lnSpc>
                <a:spcPct val="100000"/>
              </a:lnSpc>
              <a:spcBef>
                <a:spcPts val="0"/>
              </a:spcBef>
              <a:buNone/>
            </a:pPr>
            <a:endParaRPr lang="en-001" sz="7200" dirty="0">
              <a:latin typeface="+mj-lt"/>
            </a:endParaRPr>
          </a:p>
          <a:p>
            <a:pPr>
              <a:lnSpc>
                <a:spcPct val="100000"/>
              </a:lnSpc>
              <a:spcBef>
                <a:spcPts val="0"/>
              </a:spcBef>
            </a:pPr>
            <a:r>
              <a:rPr lang="en-001" sz="7200" dirty="0">
                <a:latin typeface="+mj-lt"/>
              </a:rPr>
              <a:t>The Emmanuel Group was originally made up of Anglicans, Methodists, Baptists and URC members. </a:t>
            </a:r>
          </a:p>
          <a:p>
            <a:pPr marL="0" indent="0">
              <a:lnSpc>
                <a:spcPct val="100000"/>
              </a:lnSpc>
              <a:spcBef>
                <a:spcPts val="0"/>
              </a:spcBef>
              <a:buNone/>
            </a:pPr>
            <a:endParaRPr lang="en-001" sz="7200" dirty="0">
              <a:latin typeface="+mj-lt"/>
            </a:endParaRPr>
          </a:p>
          <a:p>
            <a:pPr>
              <a:lnSpc>
                <a:spcPct val="100000"/>
              </a:lnSpc>
              <a:spcBef>
                <a:spcPts val="0"/>
              </a:spcBef>
            </a:pPr>
            <a:r>
              <a:rPr lang="en-001" sz="7200" dirty="0">
                <a:latin typeface="+mj-lt"/>
              </a:rPr>
              <a:t> LEPs (then known as Local Ecumenical Projects) were very new at the time, and still very much experimental. Emmanuel was held up as being a new, exciting way of being church.</a:t>
            </a:r>
          </a:p>
          <a:p>
            <a:pPr>
              <a:lnSpc>
                <a:spcPct val="100000"/>
              </a:lnSpc>
              <a:spcBef>
                <a:spcPts val="0"/>
              </a:spcBef>
            </a:pPr>
            <a:endParaRPr lang="en-001" sz="7200" b="1" dirty="0">
              <a:latin typeface="+mj-lt"/>
            </a:endParaRPr>
          </a:p>
          <a:p>
            <a:pPr>
              <a:lnSpc>
                <a:spcPct val="100000"/>
              </a:lnSpc>
              <a:spcBef>
                <a:spcPts val="0"/>
              </a:spcBef>
            </a:pPr>
            <a:r>
              <a:rPr lang="en-001" sz="7200" b="1" dirty="0">
                <a:latin typeface="+mj-lt"/>
              </a:rPr>
              <a:t> In the mid 1990s</a:t>
            </a:r>
            <a:r>
              <a:rPr lang="en-001" sz="7200" dirty="0">
                <a:latin typeface="+mj-lt"/>
              </a:rPr>
              <a:t>, two church plants were created,. One at Boothville and the other at Rectory Farm, both within the parish boundary. The Emmanuel Coffee Shop – which would later become Café Emm - was opened around this time too.</a:t>
            </a:r>
          </a:p>
          <a:p>
            <a:pPr>
              <a:lnSpc>
                <a:spcPct val="120000"/>
              </a:lnSpc>
            </a:pPr>
            <a:r>
              <a:rPr lang="en-GB" sz="7200" b="1" dirty="0">
                <a:latin typeface="+mj-lt"/>
              </a:rPr>
              <a:t>December 2024 </a:t>
            </a:r>
            <a:r>
              <a:rPr lang="en-GB" sz="7200" dirty="0">
                <a:latin typeface="+mj-lt"/>
              </a:rPr>
              <a:t>we celebrated our 50</a:t>
            </a:r>
            <a:r>
              <a:rPr lang="en-GB" sz="7200" baseline="30000" dirty="0">
                <a:latin typeface="+mj-lt"/>
              </a:rPr>
              <a:t>th</a:t>
            </a:r>
            <a:r>
              <a:rPr lang="en-GB" sz="7200" dirty="0">
                <a:latin typeface="+mj-lt"/>
              </a:rPr>
              <a:t> Anniversary .</a:t>
            </a:r>
          </a:p>
          <a:p>
            <a:pPr>
              <a:lnSpc>
                <a:spcPct val="120000"/>
              </a:lnSpc>
            </a:pPr>
            <a:r>
              <a:rPr lang="en-GB" sz="7200" b="1" dirty="0">
                <a:latin typeface="+mj-lt"/>
              </a:rPr>
              <a:t>Now </a:t>
            </a:r>
            <a:r>
              <a:rPr lang="en-GB" sz="7200" dirty="0">
                <a:latin typeface="+mj-lt"/>
              </a:rPr>
              <a:t>the Emmanuel Group is made up of Anglicans, Methodists, Baptists and Shared Members. Over the last 50 years we have evolved. While respecting and valuing our supporting denominations, we now see ourselves working in a post-modern society as an Ecumenical Church with people of all Christian traditions, some of whom are not affiliated to any specific denomination.</a:t>
            </a:r>
            <a:endParaRPr lang="en-001" sz="7200" dirty="0">
              <a:latin typeface="+mj-lt"/>
            </a:endParaRPr>
          </a:p>
          <a:p>
            <a:pPr marL="0" indent="0">
              <a:buNone/>
            </a:pPr>
            <a:endParaRPr lang="en-001" dirty="0"/>
          </a:p>
        </p:txBody>
      </p:sp>
      <p:sp>
        <p:nvSpPr>
          <p:cNvPr id="4" name="Footer Placeholder 3">
            <a:extLst>
              <a:ext uri="{FF2B5EF4-FFF2-40B4-BE49-F238E27FC236}">
                <a16:creationId xmlns:a16="http://schemas.microsoft.com/office/drawing/2014/main" id="{1D3A30DF-C582-EB1A-E23F-7678116DBE66}"/>
              </a:ext>
            </a:extLst>
          </p:cNvPr>
          <p:cNvSpPr>
            <a:spLocks noGrp="1"/>
          </p:cNvSpPr>
          <p:nvPr>
            <p:ph type="ftr" sz="quarter" idx="11"/>
          </p:nvPr>
        </p:nvSpPr>
        <p:spPr/>
        <p:txBody>
          <a:bodyPr/>
          <a:lstStyle/>
          <a:p>
            <a:r>
              <a:rPr lang="en-GB" dirty="0"/>
              <a:t>Emmanuel, Northampton, Diocese of Peterborough </a:t>
            </a:r>
          </a:p>
          <a:p>
            <a:endParaRPr lang="en-GB" dirty="0"/>
          </a:p>
        </p:txBody>
      </p:sp>
      <p:sp>
        <p:nvSpPr>
          <p:cNvPr id="5" name="Slide Number Placeholder 4">
            <a:extLst>
              <a:ext uri="{FF2B5EF4-FFF2-40B4-BE49-F238E27FC236}">
                <a16:creationId xmlns:a16="http://schemas.microsoft.com/office/drawing/2014/main" id="{E4941071-4910-14B2-084A-8EAB3B959272}"/>
              </a:ext>
            </a:extLst>
          </p:cNvPr>
          <p:cNvSpPr>
            <a:spLocks noGrp="1"/>
          </p:cNvSpPr>
          <p:nvPr>
            <p:ph type="sldNum" sz="quarter" idx="12"/>
          </p:nvPr>
        </p:nvSpPr>
        <p:spPr/>
        <p:txBody>
          <a:bodyPr/>
          <a:lstStyle/>
          <a:p>
            <a:fld id="{1E78D439-D759-41A2-8BB1-D247A1B299C6}" type="slidenum">
              <a:rPr lang="en-GB" smtClean="0"/>
              <a:t>18</a:t>
            </a:fld>
            <a:endParaRPr lang="en-GB"/>
          </a:p>
        </p:txBody>
      </p:sp>
    </p:spTree>
    <p:extLst>
      <p:ext uri="{BB962C8B-B14F-4D97-AF65-F5344CB8AC3E}">
        <p14:creationId xmlns:p14="http://schemas.microsoft.com/office/powerpoint/2010/main" val="2343488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D370F-C40E-9414-5BBC-DF194CABCB94}"/>
              </a:ext>
            </a:extLst>
          </p:cNvPr>
          <p:cNvSpPr>
            <a:spLocks noGrp="1"/>
          </p:cNvSpPr>
          <p:nvPr>
            <p:ph type="title"/>
          </p:nvPr>
        </p:nvSpPr>
        <p:spPr/>
        <p:txBody>
          <a:bodyPr/>
          <a:lstStyle/>
          <a:p>
            <a:pPr algn="ctr"/>
            <a:r>
              <a:rPr lang="en-GB" dirty="0"/>
              <a:t>Our Statistics</a:t>
            </a:r>
          </a:p>
        </p:txBody>
      </p:sp>
      <p:graphicFrame>
        <p:nvGraphicFramePr>
          <p:cNvPr id="6" name="Content Placeholder 5">
            <a:extLst>
              <a:ext uri="{FF2B5EF4-FFF2-40B4-BE49-F238E27FC236}">
                <a16:creationId xmlns:a16="http://schemas.microsoft.com/office/drawing/2014/main" id="{7E6F4C53-4913-E1F8-0D85-C1E4A77C2584}"/>
              </a:ext>
            </a:extLst>
          </p:cNvPr>
          <p:cNvGraphicFramePr>
            <a:graphicFrameLocks noGrp="1"/>
          </p:cNvGraphicFramePr>
          <p:nvPr>
            <p:ph idx="1"/>
            <p:extLst>
              <p:ext uri="{D42A27DB-BD31-4B8C-83A1-F6EECF244321}">
                <p14:modId xmlns:p14="http://schemas.microsoft.com/office/powerpoint/2010/main" val="2580550652"/>
              </p:ext>
            </p:extLst>
          </p:nvPr>
        </p:nvGraphicFramePr>
        <p:xfrm>
          <a:off x="3868738" y="790575"/>
          <a:ext cx="7315200" cy="5121275"/>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a:extLst>
              <a:ext uri="{FF2B5EF4-FFF2-40B4-BE49-F238E27FC236}">
                <a16:creationId xmlns:a16="http://schemas.microsoft.com/office/drawing/2014/main" id="{7082E7CC-4D49-D093-698F-3CC867118AC8}"/>
              </a:ext>
            </a:extLst>
          </p:cNvPr>
          <p:cNvSpPr>
            <a:spLocks noGrp="1"/>
          </p:cNvSpPr>
          <p:nvPr>
            <p:ph type="ftr" sz="quarter" idx="11"/>
          </p:nvPr>
        </p:nvSpPr>
        <p:spPr/>
        <p:txBody>
          <a:bodyPr/>
          <a:lstStyle/>
          <a:p>
            <a:r>
              <a:rPr lang="en-GB" dirty="0"/>
              <a:t>Emmanuel, Northampton, Diocese of Peterborough </a:t>
            </a:r>
          </a:p>
          <a:p>
            <a:endParaRPr lang="en-GB" dirty="0"/>
          </a:p>
        </p:txBody>
      </p:sp>
      <p:sp>
        <p:nvSpPr>
          <p:cNvPr id="5" name="Slide Number Placeholder 4">
            <a:extLst>
              <a:ext uri="{FF2B5EF4-FFF2-40B4-BE49-F238E27FC236}">
                <a16:creationId xmlns:a16="http://schemas.microsoft.com/office/drawing/2014/main" id="{33CA7CEF-1F29-494B-0278-6A290FD9445F}"/>
              </a:ext>
            </a:extLst>
          </p:cNvPr>
          <p:cNvSpPr>
            <a:spLocks noGrp="1"/>
          </p:cNvSpPr>
          <p:nvPr>
            <p:ph type="sldNum" sz="quarter" idx="12"/>
          </p:nvPr>
        </p:nvSpPr>
        <p:spPr/>
        <p:txBody>
          <a:bodyPr/>
          <a:lstStyle/>
          <a:p>
            <a:fld id="{1E78D439-D759-41A2-8BB1-D247A1B299C6}" type="slidenum">
              <a:rPr lang="en-GB" smtClean="0"/>
              <a:t>19</a:t>
            </a:fld>
            <a:endParaRPr lang="en-GB"/>
          </a:p>
        </p:txBody>
      </p:sp>
      <p:sp>
        <p:nvSpPr>
          <p:cNvPr id="7" name="TextBox 6">
            <a:extLst>
              <a:ext uri="{FF2B5EF4-FFF2-40B4-BE49-F238E27FC236}">
                <a16:creationId xmlns:a16="http://schemas.microsoft.com/office/drawing/2014/main" id="{AB5111B0-F061-350E-F18E-F75034F87A22}"/>
              </a:ext>
            </a:extLst>
          </p:cNvPr>
          <p:cNvSpPr txBox="1"/>
          <p:nvPr/>
        </p:nvSpPr>
        <p:spPr>
          <a:xfrm>
            <a:off x="7622942" y="2238827"/>
            <a:ext cx="956441" cy="523220"/>
          </a:xfrm>
          <a:prstGeom prst="rect">
            <a:avLst/>
          </a:prstGeom>
          <a:noFill/>
        </p:spPr>
        <p:txBody>
          <a:bodyPr wrap="square" rtlCol="0">
            <a:spAutoFit/>
          </a:bodyPr>
          <a:lstStyle/>
          <a:p>
            <a:pPr algn="ctr"/>
            <a:r>
              <a:rPr lang="en-001" sz="1400" dirty="0">
                <a:solidFill>
                  <a:schemeClr val="bg1"/>
                </a:solidFill>
              </a:rPr>
              <a:t>49 </a:t>
            </a:r>
          </a:p>
          <a:p>
            <a:pPr algn="ctr"/>
            <a:r>
              <a:rPr lang="en-001" sz="1400" dirty="0">
                <a:solidFill>
                  <a:schemeClr val="bg1"/>
                </a:solidFill>
              </a:rPr>
              <a:t>People</a:t>
            </a:r>
          </a:p>
        </p:txBody>
      </p:sp>
    </p:spTree>
    <p:extLst>
      <p:ext uri="{BB962C8B-B14F-4D97-AF65-F5344CB8AC3E}">
        <p14:creationId xmlns:p14="http://schemas.microsoft.com/office/powerpoint/2010/main" val="89818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F5422-D137-A5FB-5EBB-FE20747B2D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0E2864-59BA-BF13-6555-BBA1D0119B8D}"/>
              </a:ext>
            </a:extLst>
          </p:cNvPr>
          <p:cNvSpPr>
            <a:spLocks noGrp="1"/>
          </p:cNvSpPr>
          <p:nvPr>
            <p:ph type="title"/>
          </p:nvPr>
        </p:nvSpPr>
        <p:spPr/>
        <p:txBody>
          <a:bodyPr/>
          <a:lstStyle/>
          <a:p>
            <a:pPr algn="ctr"/>
            <a:r>
              <a:rPr lang="en-GB" dirty="0"/>
              <a:t>Emmanuel Northampton Parish Profile</a:t>
            </a:r>
          </a:p>
        </p:txBody>
      </p:sp>
      <p:sp>
        <p:nvSpPr>
          <p:cNvPr id="4" name="Content Placeholder 3">
            <a:extLst>
              <a:ext uri="{FF2B5EF4-FFF2-40B4-BE49-F238E27FC236}">
                <a16:creationId xmlns:a16="http://schemas.microsoft.com/office/drawing/2014/main" id="{165EB4F2-64BF-1B31-CE6B-43E22C84FDE6}"/>
              </a:ext>
            </a:extLst>
          </p:cNvPr>
          <p:cNvSpPr>
            <a:spLocks noGrp="1"/>
          </p:cNvSpPr>
          <p:nvPr>
            <p:ph sz="half" idx="1"/>
          </p:nvPr>
        </p:nvSpPr>
        <p:spPr>
          <a:xfrm>
            <a:off x="3780228" y="764096"/>
            <a:ext cx="3793507" cy="5120640"/>
          </a:xfrm>
        </p:spPr>
        <p:txBody>
          <a:bodyPr>
            <a:normAutofit fontScale="92500" lnSpcReduction="20000"/>
          </a:bodyPr>
          <a:lstStyle/>
          <a:p>
            <a:pPr marL="0" indent="0">
              <a:spcBef>
                <a:spcPts val="0"/>
              </a:spcBef>
              <a:buNone/>
            </a:pPr>
            <a:r>
              <a:rPr lang="en-GB" sz="2400" b="1" dirty="0"/>
              <a:t>Contents</a:t>
            </a:r>
            <a:br>
              <a:rPr lang="en-GB" sz="2400" b="1" dirty="0"/>
            </a:br>
            <a:endParaRPr lang="en-GB" sz="2400" dirty="0"/>
          </a:p>
          <a:p>
            <a:pPr marL="457200" indent="-457200">
              <a:lnSpc>
                <a:spcPct val="108000"/>
              </a:lnSpc>
              <a:spcBef>
                <a:spcPts val="0"/>
              </a:spcBef>
              <a:buFont typeface="+mj-lt"/>
              <a:buAutoNum type="arabicPeriod"/>
            </a:pPr>
            <a:r>
              <a:rPr lang="en-GB" sz="2400" dirty="0">
                <a:solidFill>
                  <a:schemeClr val="tx1"/>
                </a:solidFill>
              </a:rPr>
              <a:t>Title</a:t>
            </a:r>
          </a:p>
          <a:p>
            <a:pPr marL="457200" indent="-457200">
              <a:lnSpc>
                <a:spcPct val="108000"/>
              </a:lnSpc>
              <a:spcBef>
                <a:spcPts val="0"/>
              </a:spcBef>
              <a:buFont typeface="+mj-lt"/>
              <a:buAutoNum type="arabicPeriod"/>
            </a:pPr>
            <a:r>
              <a:rPr lang="en-GB" sz="2400" dirty="0">
                <a:solidFill>
                  <a:schemeClr val="tx1"/>
                </a:solidFill>
              </a:rPr>
              <a:t>Contents</a:t>
            </a:r>
          </a:p>
          <a:p>
            <a:pPr marL="457200" indent="-457200">
              <a:lnSpc>
                <a:spcPct val="108000"/>
              </a:lnSpc>
              <a:spcBef>
                <a:spcPts val="0"/>
              </a:spcBef>
              <a:buFont typeface="+mj-lt"/>
              <a:buAutoNum type="arabicPeriod"/>
            </a:pPr>
            <a:r>
              <a:rPr lang="en-GB" sz="2400" dirty="0">
                <a:solidFill>
                  <a:schemeClr val="tx1"/>
                </a:solidFill>
              </a:rPr>
              <a:t>Who we are</a:t>
            </a:r>
          </a:p>
          <a:p>
            <a:pPr marL="0" indent="0">
              <a:lnSpc>
                <a:spcPct val="108000"/>
              </a:lnSpc>
              <a:spcBef>
                <a:spcPts val="0"/>
              </a:spcBef>
              <a:buNone/>
            </a:pPr>
            <a:r>
              <a:rPr lang="en-GB" sz="2400" dirty="0">
                <a:solidFill>
                  <a:schemeClr val="accent1"/>
                </a:solidFill>
              </a:rPr>
              <a:t>9.     </a:t>
            </a:r>
            <a:r>
              <a:rPr lang="en-GB" sz="2400" dirty="0">
                <a:solidFill>
                  <a:schemeClr val="tx1"/>
                </a:solidFill>
              </a:rPr>
              <a:t>Our Vision and Mission</a:t>
            </a:r>
          </a:p>
          <a:p>
            <a:pPr marL="0" indent="0">
              <a:lnSpc>
                <a:spcPct val="108000"/>
              </a:lnSpc>
              <a:spcBef>
                <a:spcPts val="0"/>
              </a:spcBef>
              <a:buNone/>
            </a:pPr>
            <a:r>
              <a:rPr lang="en-GB" sz="2400" dirty="0">
                <a:solidFill>
                  <a:schemeClr val="accent1"/>
                </a:solidFill>
              </a:rPr>
              <a:t>11.   </a:t>
            </a:r>
            <a:r>
              <a:rPr lang="en-GB" sz="2400" dirty="0">
                <a:solidFill>
                  <a:schemeClr val="tx1"/>
                </a:solidFill>
              </a:rPr>
              <a:t>Our Biggest Challenges</a:t>
            </a:r>
          </a:p>
          <a:p>
            <a:pPr marL="457200" indent="-457200">
              <a:lnSpc>
                <a:spcPct val="108000"/>
              </a:lnSpc>
              <a:spcBef>
                <a:spcPts val="0"/>
              </a:spcBef>
              <a:buAutoNum type="arabicPeriod" startAt="12"/>
            </a:pPr>
            <a:r>
              <a:rPr lang="en-GB" sz="2400" dirty="0">
                <a:solidFill>
                  <a:schemeClr val="tx1"/>
                </a:solidFill>
              </a:rPr>
              <a:t>Role Priorities</a:t>
            </a:r>
          </a:p>
          <a:p>
            <a:pPr marL="457200" indent="-457200">
              <a:lnSpc>
                <a:spcPct val="108000"/>
              </a:lnSpc>
              <a:spcBef>
                <a:spcPts val="0"/>
              </a:spcBef>
              <a:buAutoNum type="arabicPeriod" startAt="12"/>
            </a:pPr>
            <a:r>
              <a:rPr lang="en-GB" sz="2400" dirty="0">
                <a:solidFill>
                  <a:schemeClr val="tx1"/>
                </a:solidFill>
              </a:rPr>
              <a:t>The Person we are looking for</a:t>
            </a:r>
          </a:p>
          <a:p>
            <a:pPr marL="457200" indent="-457200">
              <a:lnSpc>
                <a:spcPct val="108000"/>
              </a:lnSpc>
              <a:spcBef>
                <a:spcPts val="0"/>
              </a:spcBef>
              <a:buAutoNum type="arabicPeriod" startAt="12"/>
            </a:pPr>
            <a:r>
              <a:rPr lang="en-GB" sz="2400" dirty="0">
                <a:solidFill>
                  <a:schemeClr val="tx1"/>
                </a:solidFill>
              </a:rPr>
              <a:t>How we can support you</a:t>
            </a:r>
          </a:p>
          <a:p>
            <a:pPr marL="457200" indent="-457200">
              <a:lnSpc>
                <a:spcPct val="108000"/>
              </a:lnSpc>
              <a:spcBef>
                <a:spcPts val="0"/>
              </a:spcBef>
              <a:buAutoNum type="arabicPeriod" startAt="18"/>
            </a:pPr>
            <a:r>
              <a:rPr lang="en-GB" sz="2400" dirty="0">
                <a:solidFill>
                  <a:schemeClr val="tx1"/>
                </a:solidFill>
              </a:rPr>
              <a:t>Our History</a:t>
            </a:r>
          </a:p>
          <a:p>
            <a:pPr marL="457200" indent="-457200">
              <a:lnSpc>
                <a:spcPct val="108000"/>
              </a:lnSpc>
              <a:spcBef>
                <a:spcPts val="0"/>
              </a:spcBef>
              <a:buAutoNum type="arabicPeriod" startAt="18"/>
            </a:pPr>
            <a:r>
              <a:rPr lang="en-GB" sz="2400" dirty="0">
                <a:solidFill>
                  <a:schemeClr val="tx1"/>
                </a:solidFill>
              </a:rPr>
              <a:t>Our Statistics</a:t>
            </a:r>
          </a:p>
          <a:p>
            <a:pPr marL="0" indent="0">
              <a:lnSpc>
                <a:spcPct val="108000"/>
              </a:lnSpc>
              <a:spcBef>
                <a:spcPts val="0"/>
              </a:spcBef>
              <a:buNone/>
            </a:pPr>
            <a:r>
              <a:rPr lang="en-GB" sz="2400" dirty="0">
                <a:solidFill>
                  <a:schemeClr val="accent1"/>
                </a:solidFill>
              </a:rPr>
              <a:t>23. </a:t>
            </a:r>
            <a:r>
              <a:rPr lang="en-GB" sz="2400" dirty="0">
                <a:solidFill>
                  <a:schemeClr val="tx1"/>
                </a:solidFill>
              </a:rPr>
              <a:t>Our Worship Life</a:t>
            </a:r>
          </a:p>
          <a:p>
            <a:pPr marL="0" indent="0">
              <a:lnSpc>
                <a:spcPct val="108000"/>
              </a:lnSpc>
              <a:spcBef>
                <a:spcPts val="0"/>
              </a:spcBef>
              <a:buNone/>
            </a:pPr>
            <a:r>
              <a:rPr lang="en-GB" sz="2400" dirty="0">
                <a:solidFill>
                  <a:schemeClr val="accent1"/>
                </a:solidFill>
              </a:rPr>
              <a:t>25. </a:t>
            </a:r>
            <a:r>
              <a:rPr lang="en-GB" sz="2400" dirty="0">
                <a:solidFill>
                  <a:schemeClr val="tx1"/>
                </a:solidFill>
              </a:rPr>
              <a:t>Our Outreach and    Community Engagement</a:t>
            </a:r>
            <a:endParaRPr lang="en-GB" sz="1800" dirty="0">
              <a:solidFill>
                <a:schemeClr val="tx1"/>
              </a:solidFill>
            </a:endParaRPr>
          </a:p>
          <a:p>
            <a:pPr marL="0" indent="0">
              <a:buNone/>
            </a:pPr>
            <a:endParaRPr lang="en-GB" dirty="0"/>
          </a:p>
        </p:txBody>
      </p:sp>
      <p:sp>
        <p:nvSpPr>
          <p:cNvPr id="5" name="Content Placeholder 4">
            <a:extLst>
              <a:ext uri="{FF2B5EF4-FFF2-40B4-BE49-F238E27FC236}">
                <a16:creationId xmlns:a16="http://schemas.microsoft.com/office/drawing/2014/main" id="{7EC07598-0C8B-1D5A-D6CD-0851086AE096}"/>
              </a:ext>
            </a:extLst>
          </p:cNvPr>
          <p:cNvSpPr>
            <a:spLocks noGrp="1"/>
          </p:cNvSpPr>
          <p:nvPr>
            <p:ph sz="half" idx="2"/>
          </p:nvPr>
        </p:nvSpPr>
        <p:spPr>
          <a:xfrm>
            <a:off x="7884031" y="292482"/>
            <a:ext cx="3793507" cy="5120640"/>
          </a:xfrm>
        </p:spPr>
        <p:txBody>
          <a:bodyPr>
            <a:normAutofit fontScale="92500" lnSpcReduction="20000"/>
          </a:bodyPr>
          <a:lstStyle/>
          <a:p>
            <a:pPr marL="0" indent="0">
              <a:lnSpc>
                <a:spcPct val="108000"/>
              </a:lnSpc>
              <a:spcBef>
                <a:spcPts val="0"/>
              </a:spcBef>
              <a:buNone/>
            </a:pPr>
            <a:endParaRPr lang="en-GB" sz="2400" dirty="0"/>
          </a:p>
          <a:p>
            <a:pPr marL="0" indent="0">
              <a:lnSpc>
                <a:spcPct val="108000"/>
              </a:lnSpc>
              <a:spcBef>
                <a:spcPts val="0"/>
              </a:spcBef>
              <a:buNone/>
            </a:pPr>
            <a:r>
              <a:rPr lang="en-GB" sz="2400" dirty="0">
                <a:solidFill>
                  <a:schemeClr val="accent1"/>
                </a:solidFill>
              </a:rPr>
              <a:t>27.   </a:t>
            </a:r>
            <a:r>
              <a:rPr lang="en-GB" sz="2400" dirty="0">
                <a:solidFill>
                  <a:schemeClr val="tx1"/>
                </a:solidFill>
              </a:rPr>
              <a:t>Children &amp; Youth</a:t>
            </a:r>
          </a:p>
          <a:p>
            <a:pPr marL="0" indent="0">
              <a:lnSpc>
                <a:spcPct val="108000"/>
              </a:lnSpc>
              <a:spcBef>
                <a:spcPts val="0"/>
              </a:spcBef>
              <a:buNone/>
            </a:pPr>
            <a:r>
              <a:rPr lang="en-GB" sz="2400" dirty="0">
                <a:solidFill>
                  <a:schemeClr val="accent1"/>
                </a:solidFill>
              </a:rPr>
              <a:t>28.    </a:t>
            </a:r>
            <a:r>
              <a:rPr lang="en-GB" sz="2400" dirty="0">
                <a:solidFill>
                  <a:schemeClr val="tx1"/>
                </a:solidFill>
              </a:rPr>
              <a:t>Our Groups</a:t>
            </a:r>
          </a:p>
          <a:p>
            <a:pPr marL="0" indent="0">
              <a:lnSpc>
                <a:spcPct val="108000"/>
              </a:lnSpc>
              <a:spcBef>
                <a:spcPts val="0"/>
              </a:spcBef>
              <a:buNone/>
            </a:pPr>
            <a:r>
              <a:rPr lang="en-GB" sz="2400" dirty="0">
                <a:solidFill>
                  <a:schemeClr val="accent1"/>
                </a:solidFill>
              </a:rPr>
              <a:t>29.    </a:t>
            </a:r>
            <a:r>
              <a:rPr lang="en-GB" sz="2400" dirty="0">
                <a:solidFill>
                  <a:schemeClr val="tx1"/>
                </a:solidFill>
              </a:rPr>
              <a:t>Our Finances</a:t>
            </a:r>
          </a:p>
          <a:p>
            <a:pPr marL="0" indent="0">
              <a:lnSpc>
                <a:spcPct val="108000"/>
              </a:lnSpc>
              <a:spcBef>
                <a:spcPts val="0"/>
              </a:spcBef>
              <a:buNone/>
            </a:pPr>
            <a:r>
              <a:rPr lang="en-GB" sz="2400" dirty="0">
                <a:solidFill>
                  <a:schemeClr val="accent1"/>
                </a:solidFill>
              </a:rPr>
              <a:t>30.    </a:t>
            </a:r>
            <a:r>
              <a:rPr lang="en-GB" sz="2400" dirty="0">
                <a:solidFill>
                  <a:schemeClr val="tx1"/>
                </a:solidFill>
              </a:rPr>
              <a:t>Our Building</a:t>
            </a:r>
          </a:p>
          <a:p>
            <a:pPr marL="0" indent="0">
              <a:lnSpc>
                <a:spcPct val="108000"/>
              </a:lnSpc>
              <a:spcBef>
                <a:spcPts val="0"/>
              </a:spcBef>
              <a:buNone/>
            </a:pPr>
            <a:r>
              <a:rPr lang="en-GB" sz="2400" dirty="0">
                <a:solidFill>
                  <a:schemeClr val="accent1"/>
                </a:solidFill>
              </a:rPr>
              <a:t>33.    </a:t>
            </a:r>
            <a:r>
              <a:rPr lang="en-GB" sz="2400" dirty="0">
                <a:solidFill>
                  <a:schemeClr val="tx1"/>
                </a:solidFill>
              </a:rPr>
              <a:t>Our Context</a:t>
            </a:r>
          </a:p>
          <a:p>
            <a:pPr marL="0" indent="0">
              <a:lnSpc>
                <a:spcPct val="108000"/>
              </a:lnSpc>
              <a:spcBef>
                <a:spcPts val="0"/>
              </a:spcBef>
              <a:buNone/>
            </a:pPr>
            <a:r>
              <a:rPr lang="en-GB" sz="2400" dirty="0">
                <a:solidFill>
                  <a:schemeClr val="accent1"/>
                </a:solidFill>
              </a:rPr>
              <a:t>38.    </a:t>
            </a:r>
            <a:r>
              <a:rPr lang="en-GB" sz="2400" dirty="0">
                <a:solidFill>
                  <a:schemeClr val="tx1"/>
                </a:solidFill>
              </a:rPr>
              <a:t>Your New Home</a:t>
            </a:r>
          </a:p>
          <a:p>
            <a:pPr marL="0" indent="0">
              <a:lnSpc>
                <a:spcPct val="108000"/>
              </a:lnSpc>
              <a:spcBef>
                <a:spcPts val="0"/>
              </a:spcBef>
              <a:buNone/>
            </a:pPr>
            <a:r>
              <a:rPr lang="en-GB" sz="2400" dirty="0">
                <a:solidFill>
                  <a:schemeClr val="accent1"/>
                </a:solidFill>
              </a:rPr>
              <a:t>39.   </a:t>
            </a:r>
            <a:r>
              <a:rPr lang="en-GB" sz="2400" dirty="0">
                <a:solidFill>
                  <a:schemeClr val="tx1"/>
                </a:solidFill>
              </a:rPr>
              <a:t>Our Diocese and  Deanery</a:t>
            </a:r>
          </a:p>
          <a:p>
            <a:pPr marL="0" indent="0">
              <a:lnSpc>
                <a:spcPct val="108000"/>
              </a:lnSpc>
              <a:spcBef>
                <a:spcPts val="0"/>
              </a:spcBef>
              <a:buNone/>
            </a:pPr>
            <a:r>
              <a:rPr lang="en-GB" sz="2400" dirty="0">
                <a:solidFill>
                  <a:schemeClr val="accent1"/>
                </a:solidFill>
              </a:rPr>
              <a:t>41.   </a:t>
            </a:r>
            <a:r>
              <a:rPr lang="en-GB" sz="2400" dirty="0">
                <a:solidFill>
                  <a:schemeClr val="tx1"/>
                </a:solidFill>
              </a:rPr>
              <a:t>Contact Information </a:t>
            </a:r>
          </a:p>
          <a:p>
            <a:pPr marL="0" indent="0">
              <a:lnSpc>
                <a:spcPct val="108000"/>
              </a:lnSpc>
              <a:spcBef>
                <a:spcPts val="0"/>
              </a:spcBef>
              <a:buNone/>
            </a:pPr>
            <a:r>
              <a:rPr lang="en-GB" sz="2400" dirty="0">
                <a:solidFill>
                  <a:schemeClr val="accent1"/>
                </a:solidFill>
              </a:rPr>
              <a:t>42.   </a:t>
            </a:r>
            <a:r>
              <a:rPr lang="en-GB" sz="2400" dirty="0">
                <a:solidFill>
                  <a:schemeClr val="tx1"/>
                </a:solidFill>
              </a:rPr>
              <a:t>Appendices</a:t>
            </a:r>
            <a:br>
              <a:rPr lang="en-GB" sz="2400" dirty="0">
                <a:solidFill>
                  <a:schemeClr val="accent1"/>
                </a:solidFill>
              </a:rPr>
            </a:br>
            <a:br>
              <a:rPr lang="en-GB" sz="2400" dirty="0">
                <a:solidFill>
                  <a:schemeClr val="accent1"/>
                </a:solidFill>
              </a:rPr>
            </a:br>
            <a:endParaRPr lang="en-GB" sz="2400" dirty="0">
              <a:solidFill>
                <a:schemeClr val="accent1"/>
              </a:solidFill>
            </a:endParaRPr>
          </a:p>
        </p:txBody>
      </p:sp>
      <p:sp>
        <p:nvSpPr>
          <p:cNvPr id="7" name="Footer Placeholder 6">
            <a:extLst>
              <a:ext uri="{FF2B5EF4-FFF2-40B4-BE49-F238E27FC236}">
                <a16:creationId xmlns:a16="http://schemas.microsoft.com/office/drawing/2014/main" id="{5471B1A5-882A-BD28-3EEC-0DBF3A847BEF}"/>
              </a:ext>
            </a:extLst>
          </p:cNvPr>
          <p:cNvSpPr>
            <a:spLocks noGrp="1"/>
          </p:cNvSpPr>
          <p:nvPr>
            <p:ph type="ftr" sz="quarter" idx="11"/>
          </p:nvPr>
        </p:nvSpPr>
        <p:spPr/>
        <p:txBody>
          <a:bodyPr/>
          <a:lstStyle/>
          <a:p>
            <a:r>
              <a:rPr lang="en-GB" sz="1400" dirty="0"/>
              <a:t>Emmanuel, Northampton, Diocese of Peterborough </a:t>
            </a:r>
          </a:p>
        </p:txBody>
      </p:sp>
      <p:sp>
        <p:nvSpPr>
          <p:cNvPr id="8" name="Slide Number Placeholder 7">
            <a:extLst>
              <a:ext uri="{FF2B5EF4-FFF2-40B4-BE49-F238E27FC236}">
                <a16:creationId xmlns:a16="http://schemas.microsoft.com/office/drawing/2014/main" id="{4613C4E1-5BD8-7E03-26C5-C70874A57294}"/>
              </a:ext>
            </a:extLst>
          </p:cNvPr>
          <p:cNvSpPr>
            <a:spLocks noGrp="1"/>
          </p:cNvSpPr>
          <p:nvPr>
            <p:ph type="sldNum" sz="quarter" idx="12"/>
          </p:nvPr>
        </p:nvSpPr>
        <p:spPr/>
        <p:txBody>
          <a:bodyPr/>
          <a:lstStyle/>
          <a:p>
            <a:fld id="{1E78D439-D759-41A2-8BB1-D247A1B299C6}" type="slidenum">
              <a:rPr lang="en-GB" smtClean="0"/>
              <a:t>2</a:t>
            </a:fld>
            <a:endParaRPr lang="en-GB"/>
          </a:p>
        </p:txBody>
      </p:sp>
    </p:spTree>
    <p:extLst>
      <p:ext uri="{BB962C8B-B14F-4D97-AF65-F5344CB8AC3E}">
        <p14:creationId xmlns:p14="http://schemas.microsoft.com/office/powerpoint/2010/main" val="1009761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6F09B-445E-AFA9-0DD7-6CCB54F436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A79A00-A36F-597D-330B-900B1D8DFD5E}"/>
              </a:ext>
            </a:extLst>
          </p:cNvPr>
          <p:cNvSpPr>
            <a:spLocks noGrp="1"/>
          </p:cNvSpPr>
          <p:nvPr>
            <p:ph type="title"/>
          </p:nvPr>
        </p:nvSpPr>
        <p:spPr/>
        <p:txBody>
          <a:bodyPr/>
          <a:lstStyle/>
          <a:p>
            <a:pPr algn="ctr"/>
            <a:r>
              <a:rPr lang="en-GB" dirty="0"/>
              <a:t>Our Statistics</a:t>
            </a:r>
          </a:p>
        </p:txBody>
      </p:sp>
      <p:sp>
        <p:nvSpPr>
          <p:cNvPr id="4" name="Footer Placeholder 3">
            <a:extLst>
              <a:ext uri="{FF2B5EF4-FFF2-40B4-BE49-F238E27FC236}">
                <a16:creationId xmlns:a16="http://schemas.microsoft.com/office/drawing/2014/main" id="{B0F45631-3F4F-493A-A1B9-03CE383DCD70}"/>
              </a:ext>
            </a:extLst>
          </p:cNvPr>
          <p:cNvSpPr>
            <a:spLocks noGrp="1"/>
          </p:cNvSpPr>
          <p:nvPr>
            <p:ph type="ftr" sz="quarter" idx="11"/>
          </p:nvPr>
        </p:nvSpPr>
        <p:spPr/>
        <p:txBody>
          <a:bodyPr/>
          <a:lstStyle/>
          <a:p>
            <a:r>
              <a:rPr lang="en-GB" dirty="0"/>
              <a:t>Emmanuel, Northampton, Diocese of Peterborough </a:t>
            </a:r>
          </a:p>
          <a:p>
            <a:endParaRPr lang="en-GB" dirty="0"/>
          </a:p>
        </p:txBody>
      </p:sp>
      <p:sp>
        <p:nvSpPr>
          <p:cNvPr id="5" name="Slide Number Placeholder 4">
            <a:extLst>
              <a:ext uri="{FF2B5EF4-FFF2-40B4-BE49-F238E27FC236}">
                <a16:creationId xmlns:a16="http://schemas.microsoft.com/office/drawing/2014/main" id="{E6D2278B-EFBB-FA3A-B6E3-9FF0D3D99745}"/>
              </a:ext>
            </a:extLst>
          </p:cNvPr>
          <p:cNvSpPr>
            <a:spLocks noGrp="1"/>
          </p:cNvSpPr>
          <p:nvPr>
            <p:ph type="sldNum" sz="quarter" idx="12"/>
          </p:nvPr>
        </p:nvSpPr>
        <p:spPr/>
        <p:txBody>
          <a:bodyPr/>
          <a:lstStyle/>
          <a:p>
            <a:fld id="{1E78D439-D759-41A2-8BB1-D247A1B299C6}" type="slidenum">
              <a:rPr lang="en-GB" smtClean="0"/>
              <a:t>20</a:t>
            </a:fld>
            <a:endParaRPr lang="en-GB"/>
          </a:p>
        </p:txBody>
      </p:sp>
      <p:graphicFrame>
        <p:nvGraphicFramePr>
          <p:cNvPr id="11" name="Content Placeholder 10">
            <a:extLst>
              <a:ext uri="{FF2B5EF4-FFF2-40B4-BE49-F238E27FC236}">
                <a16:creationId xmlns:a16="http://schemas.microsoft.com/office/drawing/2014/main" id="{1E6437FB-BB33-F279-0FF9-1C1338409100}"/>
              </a:ext>
            </a:extLst>
          </p:cNvPr>
          <p:cNvGraphicFramePr>
            <a:graphicFrameLocks noGrp="1"/>
          </p:cNvGraphicFramePr>
          <p:nvPr>
            <p:ph idx="1"/>
            <p:extLst>
              <p:ext uri="{D42A27DB-BD31-4B8C-83A1-F6EECF244321}">
                <p14:modId xmlns:p14="http://schemas.microsoft.com/office/powerpoint/2010/main" val="1748667909"/>
              </p:ext>
            </p:extLst>
          </p:nvPr>
        </p:nvGraphicFramePr>
        <p:xfrm>
          <a:off x="3869268" y="790027"/>
          <a:ext cx="7315200" cy="5121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09173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0AF46-9FF1-9231-5DF7-BE81EE4658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9812F7-C6D1-DBB8-02D8-6EEE3A6364A4}"/>
              </a:ext>
            </a:extLst>
          </p:cNvPr>
          <p:cNvSpPr>
            <a:spLocks noGrp="1"/>
          </p:cNvSpPr>
          <p:nvPr>
            <p:ph type="title"/>
          </p:nvPr>
        </p:nvSpPr>
        <p:spPr/>
        <p:txBody>
          <a:bodyPr/>
          <a:lstStyle/>
          <a:p>
            <a:pPr algn="ctr"/>
            <a:r>
              <a:rPr lang="en-GB" dirty="0"/>
              <a:t>Our Statistics</a:t>
            </a:r>
          </a:p>
        </p:txBody>
      </p:sp>
      <p:sp>
        <p:nvSpPr>
          <p:cNvPr id="4" name="Footer Placeholder 3">
            <a:extLst>
              <a:ext uri="{FF2B5EF4-FFF2-40B4-BE49-F238E27FC236}">
                <a16:creationId xmlns:a16="http://schemas.microsoft.com/office/drawing/2014/main" id="{5743AB97-826C-C521-5540-3AB812FF9926}"/>
              </a:ext>
            </a:extLst>
          </p:cNvPr>
          <p:cNvSpPr>
            <a:spLocks noGrp="1"/>
          </p:cNvSpPr>
          <p:nvPr>
            <p:ph type="ftr" sz="quarter" idx="11"/>
          </p:nvPr>
        </p:nvSpPr>
        <p:spPr/>
        <p:txBody>
          <a:bodyPr/>
          <a:lstStyle/>
          <a:p>
            <a:r>
              <a:rPr lang="en-GB" dirty="0"/>
              <a:t>Emmanuel, Northampton, Diocese of Peterborough </a:t>
            </a:r>
          </a:p>
          <a:p>
            <a:endParaRPr lang="en-GB" dirty="0"/>
          </a:p>
        </p:txBody>
      </p:sp>
      <p:sp>
        <p:nvSpPr>
          <p:cNvPr id="5" name="Slide Number Placeholder 4">
            <a:extLst>
              <a:ext uri="{FF2B5EF4-FFF2-40B4-BE49-F238E27FC236}">
                <a16:creationId xmlns:a16="http://schemas.microsoft.com/office/drawing/2014/main" id="{CEB40577-D1B4-4E48-826E-1CAC8862F394}"/>
              </a:ext>
            </a:extLst>
          </p:cNvPr>
          <p:cNvSpPr>
            <a:spLocks noGrp="1"/>
          </p:cNvSpPr>
          <p:nvPr>
            <p:ph type="sldNum" sz="quarter" idx="12"/>
          </p:nvPr>
        </p:nvSpPr>
        <p:spPr/>
        <p:txBody>
          <a:bodyPr/>
          <a:lstStyle/>
          <a:p>
            <a:fld id="{1E78D439-D759-41A2-8BB1-D247A1B299C6}" type="slidenum">
              <a:rPr lang="en-GB" smtClean="0"/>
              <a:t>21</a:t>
            </a:fld>
            <a:endParaRPr lang="en-GB"/>
          </a:p>
        </p:txBody>
      </p:sp>
      <p:graphicFrame>
        <p:nvGraphicFramePr>
          <p:cNvPr id="8" name="Table 7">
            <a:extLst>
              <a:ext uri="{FF2B5EF4-FFF2-40B4-BE49-F238E27FC236}">
                <a16:creationId xmlns:a16="http://schemas.microsoft.com/office/drawing/2014/main" id="{6F70FADD-6A91-CA67-3FED-ECA4CA90E01A}"/>
              </a:ext>
            </a:extLst>
          </p:cNvPr>
          <p:cNvGraphicFramePr>
            <a:graphicFrameLocks noGrp="1"/>
          </p:cNvGraphicFramePr>
          <p:nvPr>
            <p:extLst>
              <p:ext uri="{D42A27DB-BD31-4B8C-83A1-F6EECF244321}">
                <p14:modId xmlns:p14="http://schemas.microsoft.com/office/powerpoint/2010/main" val="3666071902"/>
              </p:ext>
            </p:extLst>
          </p:nvPr>
        </p:nvGraphicFramePr>
        <p:xfrm>
          <a:off x="3869268" y="794921"/>
          <a:ext cx="6893564" cy="3224716"/>
        </p:xfrm>
        <a:graphic>
          <a:graphicData uri="http://schemas.openxmlformats.org/drawingml/2006/table">
            <a:tbl>
              <a:tblPr firstRow="1" firstCol="1" bandRow="1">
                <a:tableStyleId>{5C22544A-7EE6-4342-B048-85BDC9FD1C3A}</a:tableStyleId>
              </a:tblPr>
              <a:tblGrid>
                <a:gridCol w="4090251">
                  <a:extLst>
                    <a:ext uri="{9D8B030D-6E8A-4147-A177-3AD203B41FA5}">
                      <a16:colId xmlns:a16="http://schemas.microsoft.com/office/drawing/2014/main" val="1082859836"/>
                    </a:ext>
                  </a:extLst>
                </a:gridCol>
                <a:gridCol w="1027837">
                  <a:extLst>
                    <a:ext uri="{9D8B030D-6E8A-4147-A177-3AD203B41FA5}">
                      <a16:colId xmlns:a16="http://schemas.microsoft.com/office/drawing/2014/main" val="2372550621"/>
                    </a:ext>
                  </a:extLst>
                </a:gridCol>
                <a:gridCol w="934218">
                  <a:extLst>
                    <a:ext uri="{9D8B030D-6E8A-4147-A177-3AD203B41FA5}">
                      <a16:colId xmlns:a16="http://schemas.microsoft.com/office/drawing/2014/main" val="3838453558"/>
                    </a:ext>
                  </a:extLst>
                </a:gridCol>
                <a:gridCol w="841258">
                  <a:extLst>
                    <a:ext uri="{9D8B030D-6E8A-4147-A177-3AD203B41FA5}">
                      <a16:colId xmlns:a16="http://schemas.microsoft.com/office/drawing/2014/main" val="1371301547"/>
                    </a:ext>
                  </a:extLst>
                </a:gridCol>
              </a:tblGrid>
              <a:tr h="1717057">
                <a:tc>
                  <a:txBody>
                    <a:bodyPr/>
                    <a:lstStyle/>
                    <a:p>
                      <a:pPr algn="ctr">
                        <a:spcAft>
                          <a:spcPts val="600"/>
                        </a:spcAft>
                        <a:buNone/>
                      </a:pPr>
                      <a:r>
                        <a:rPr lang="en-US" sz="1400" dirty="0">
                          <a:effectLst/>
                          <a:latin typeface="+mn-lt"/>
                        </a:rPr>
                        <a:t>Service and location</a:t>
                      </a:r>
                      <a:endParaRPr lang="en-001" sz="14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spcAft>
                          <a:spcPts val="600"/>
                        </a:spcAft>
                        <a:buNone/>
                      </a:pPr>
                      <a:r>
                        <a:rPr lang="en-US" sz="1400" dirty="0">
                          <a:effectLst/>
                          <a:latin typeface="+mn-lt"/>
                        </a:rPr>
                        <a:t>Children &amp; Youth</a:t>
                      </a:r>
                      <a:endParaRPr lang="en-001" sz="1400" dirty="0">
                        <a:effectLst/>
                        <a:latin typeface="+mn-lt"/>
                      </a:endParaRPr>
                    </a:p>
                    <a:p>
                      <a:pPr algn="ctr">
                        <a:spcAft>
                          <a:spcPts val="600"/>
                        </a:spcAft>
                        <a:buNone/>
                      </a:pPr>
                      <a:r>
                        <a:rPr lang="en-US" sz="1400" dirty="0">
                          <a:effectLst/>
                          <a:latin typeface="+mn-lt"/>
                        </a:rPr>
                        <a:t>(0 – 16 yrs)</a:t>
                      </a:r>
                      <a:endParaRPr lang="en-001" sz="14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spcAft>
                          <a:spcPts val="600"/>
                        </a:spcAft>
                        <a:buNone/>
                      </a:pPr>
                      <a:r>
                        <a:rPr lang="en-US" sz="1400" dirty="0">
                          <a:effectLst/>
                          <a:latin typeface="+mn-lt"/>
                        </a:rPr>
                        <a:t>Adults</a:t>
                      </a:r>
                      <a:endParaRPr lang="en-001" sz="14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spcAft>
                          <a:spcPts val="600"/>
                        </a:spcAft>
                        <a:buNone/>
                      </a:pPr>
                      <a:r>
                        <a:rPr lang="en-US" sz="1400" dirty="0">
                          <a:effectLst/>
                          <a:latin typeface="+mn-lt"/>
                        </a:rPr>
                        <a:t>Totals</a:t>
                      </a:r>
                      <a:endParaRPr lang="en-001" sz="1400" dirty="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70049181"/>
                  </a:ext>
                </a:extLst>
              </a:tr>
              <a:tr h="502553">
                <a:tc>
                  <a:txBody>
                    <a:bodyPr/>
                    <a:lstStyle/>
                    <a:p>
                      <a:pPr algn="ctr">
                        <a:spcAft>
                          <a:spcPts val="600"/>
                        </a:spcAft>
                        <a:buNone/>
                      </a:pPr>
                      <a:r>
                        <a:rPr lang="en-US" sz="1400" dirty="0">
                          <a:effectLst/>
                          <a:latin typeface="+mn-lt"/>
                        </a:rPr>
                        <a:t>Emmanuel 10.30 a.m. service</a:t>
                      </a:r>
                      <a:endParaRPr lang="en-001" sz="14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spcAft>
                          <a:spcPts val="600"/>
                        </a:spcAft>
                        <a:buNone/>
                      </a:pPr>
                      <a:r>
                        <a:rPr lang="en-US" sz="1400">
                          <a:effectLst/>
                          <a:latin typeface="+mn-lt"/>
                        </a:rPr>
                        <a:t>5</a:t>
                      </a:r>
                      <a:endParaRPr lang="en-001" sz="14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spcAft>
                          <a:spcPts val="600"/>
                        </a:spcAft>
                        <a:buNone/>
                      </a:pPr>
                      <a:r>
                        <a:rPr lang="en-US" sz="1400">
                          <a:effectLst/>
                          <a:latin typeface="+mn-lt"/>
                        </a:rPr>
                        <a:t>35</a:t>
                      </a:r>
                      <a:endParaRPr lang="en-001" sz="14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spcAft>
                          <a:spcPts val="600"/>
                        </a:spcAft>
                        <a:buNone/>
                      </a:pPr>
                      <a:r>
                        <a:rPr lang="en-US" sz="1400" dirty="0">
                          <a:effectLst/>
                          <a:latin typeface="+mn-lt"/>
                        </a:rPr>
                        <a:t>40</a:t>
                      </a:r>
                      <a:endParaRPr lang="en-001" sz="14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98758043"/>
                  </a:ext>
                </a:extLst>
              </a:tr>
              <a:tr h="502553">
                <a:tc>
                  <a:txBody>
                    <a:bodyPr/>
                    <a:lstStyle/>
                    <a:p>
                      <a:pPr algn="ctr">
                        <a:spcAft>
                          <a:spcPts val="600"/>
                        </a:spcAft>
                        <a:buNone/>
                      </a:pPr>
                      <a:r>
                        <a:rPr lang="en-US" sz="1400">
                          <a:effectLst/>
                          <a:latin typeface="+mn-lt"/>
                        </a:rPr>
                        <a:t>Boothville 10.30 a.m. service</a:t>
                      </a:r>
                      <a:endParaRPr lang="en-001" sz="14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spcAft>
                          <a:spcPts val="600"/>
                        </a:spcAft>
                        <a:buNone/>
                      </a:pPr>
                      <a:r>
                        <a:rPr lang="en-US" sz="1400">
                          <a:effectLst/>
                          <a:latin typeface="+mn-lt"/>
                        </a:rPr>
                        <a:t>0</a:t>
                      </a:r>
                      <a:endParaRPr lang="en-001" sz="14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spcAft>
                          <a:spcPts val="600"/>
                        </a:spcAft>
                        <a:buNone/>
                      </a:pPr>
                      <a:r>
                        <a:rPr lang="en-US" sz="1400">
                          <a:effectLst/>
                          <a:latin typeface="+mn-lt"/>
                        </a:rPr>
                        <a:t>30</a:t>
                      </a:r>
                      <a:endParaRPr lang="en-001" sz="14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spcAft>
                          <a:spcPts val="600"/>
                        </a:spcAft>
                        <a:buNone/>
                      </a:pPr>
                      <a:r>
                        <a:rPr lang="en-US" sz="1400" dirty="0">
                          <a:effectLst/>
                          <a:latin typeface="+mn-lt"/>
                        </a:rPr>
                        <a:t>30</a:t>
                      </a:r>
                      <a:endParaRPr lang="en-001" sz="14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28664449"/>
                  </a:ext>
                </a:extLst>
              </a:tr>
              <a:tr h="502553">
                <a:tc>
                  <a:txBody>
                    <a:bodyPr/>
                    <a:lstStyle/>
                    <a:p>
                      <a:pPr algn="ctr">
                        <a:spcAft>
                          <a:spcPts val="600"/>
                        </a:spcAft>
                        <a:buNone/>
                      </a:pPr>
                      <a:r>
                        <a:rPr lang="en-US" sz="1400" dirty="0">
                          <a:effectLst/>
                          <a:latin typeface="+mn-lt"/>
                        </a:rPr>
                        <a:t>Rectory Farm 3.30 p.m. service</a:t>
                      </a:r>
                      <a:endParaRPr lang="en-001" sz="14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spcAft>
                          <a:spcPts val="600"/>
                        </a:spcAft>
                        <a:buNone/>
                      </a:pPr>
                      <a:r>
                        <a:rPr lang="en-US" sz="1400" dirty="0">
                          <a:effectLst/>
                          <a:latin typeface="+mn-lt"/>
                        </a:rPr>
                        <a:t>2</a:t>
                      </a:r>
                      <a:endParaRPr lang="en-001" sz="14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spcAft>
                          <a:spcPts val="600"/>
                        </a:spcAft>
                        <a:buNone/>
                      </a:pPr>
                      <a:r>
                        <a:rPr lang="en-US" sz="1400" dirty="0">
                          <a:effectLst/>
                          <a:latin typeface="+mn-lt"/>
                        </a:rPr>
                        <a:t>6</a:t>
                      </a:r>
                      <a:endParaRPr lang="en-001" sz="14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spcAft>
                          <a:spcPts val="600"/>
                        </a:spcAft>
                        <a:buNone/>
                      </a:pPr>
                      <a:r>
                        <a:rPr lang="en-US" sz="1400" dirty="0">
                          <a:effectLst/>
                          <a:latin typeface="+mn-lt"/>
                        </a:rPr>
                        <a:t>8 </a:t>
                      </a:r>
                      <a:endParaRPr lang="en-001" sz="14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81435458"/>
                  </a:ext>
                </a:extLst>
              </a:tr>
            </a:tbl>
          </a:graphicData>
        </a:graphic>
      </p:graphicFrame>
      <p:sp>
        <p:nvSpPr>
          <p:cNvPr id="9" name="Rectangle 1">
            <a:extLst>
              <a:ext uri="{FF2B5EF4-FFF2-40B4-BE49-F238E27FC236}">
                <a16:creationId xmlns:a16="http://schemas.microsoft.com/office/drawing/2014/main" id="{2AD00DF3-FF08-CC67-B1DC-ED96047E3C31}"/>
              </a:ext>
            </a:extLst>
          </p:cNvPr>
          <p:cNvSpPr>
            <a:spLocks noChangeArrowheads="1"/>
          </p:cNvSpPr>
          <p:nvPr/>
        </p:nvSpPr>
        <p:spPr bwMode="auto">
          <a:xfrm>
            <a:off x="3975382" y="1098148"/>
            <a:ext cx="125308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001" sz="1400" b="0" i="0" u="none" strike="noStrike" cap="none" normalizeH="0" baseline="0" dirty="0">
                <a:ln>
                  <a:noFill/>
                </a:ln>
                <a:solidFill>
                  <a:schemeClr val="bg1"/>
                </a:solidFill>
                <a:effectLst/>
                <a:latin typeface="+mn-lt"/>
                <a:ea typeface="Calibri" panose="020F0502020204030204" pitchFamily="34" charset="0"/>
                <a:cs typeface="Arial" panose="020B0604020202020204" pitchFamily="34" charset="0"/>
              </a:rPr>
              <a:t>           Average attendances f</a:t>
            </a:r>
            <a:r>
              <a:rPr lang="en-GB" altLang="en-001" sz="1400" dirty="0">
                <a:solidFill>
                  <a:schemeClr val="bg1"/>
                </a:solidFill>
                <a:latin typeface="+mn-lt"/>
                <a:ea typeface="Calibri" panose="020F0502020204030204" pitchFamily="34" charset="0"/>
                <a:cs typeface="Arial" panose="020B0604020202020204" pitchFamily="34" charset="0"/>
              </a:rPr>
              <a:t>rom l</a:t>
            </a:r>
            <a:r>
              <a:rPr kumimoji="0" lang="en-GB" altLang="en-001" sz="1400" b="0" i="0" u="none" strike="noStrike" cap="none" normalizeH="0" baseline="0" dirty="0">
                <a:ln>
                  <a:noFill/>
                </a:ln>
                <a:solidFill>
                  <a:schemeClr val="bg1"/>
                </a:solidFill>
                <a:effectLst/>
                <a:latin typeface="+mn-lt"/>
                <a:ea typeface="Calibri" panose="020F0502020204030204" pitchFamily="34" charset="0"/>
                <a:cs typeface="Arial" panose="020B0604020202020204" pitchFamily="34" charset="0"/>
              </a:rPr>
              <a:t>ate 2024/25</a:t>
            </a:r>
            <a:r>
              <a:rPr kumimoji="0" lang="en-GB" altLang="en-001" sz="1400" b="0" i="0" u="none" strike="noStrike" cap="none" normalizeH="0" baseline="0" dirty="0">
                <a:ln>
                  <a:noFill/>
                </a:ln>
                <a:solidFill>
                  <a:srgbClr val="000000"/>
                </a:solidFill>
                <a:effectLst/>
                <a:latin typeface="+mn-lt"/>
                <a:ea typeface="Calibri" panose="020F0502020204030204" pitchFamily="34" charset="0"/>
                <a:cs typeface="Arial" panose="020B0604020202020204" pitchFamily="34" charset="0"/>
              </a:rPr>
              <a:t> </a:t>
            </a:r>
            <a:endParaRPr kumimoji="0" lang="en-GB" altLang="en-001" sz="14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kumimoji="0" lang="en-GB" altLang="en-001"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58487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4B9B-E810-DA3E-D67C-0CA4F1379E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C7E72C-E88D-2C75-DAE1-8D2273D45CC9}"/>
              </a:ext>
            </a:extLst>
          </p:cNvPr>
          <p:cNvSpPr>
            <a:spLocks noGrp="1"/>
          </p:cNvSpPr>
          <p:nvPr>
            <p:ph type="title"/>
          </p:nvPr>
        </p:nvSpPr>
        <p:spPr/>
        <p:txBody>
          <a:bodyPr/>
          <a:lstStyle/>
          <a:p>
            <a:pPr algn="ctr"/>
            <a:r>
              <a:rPr lang="en-GB" dirty="0"/>
              <a:t>Our Statistics</a:t>
            </a:r>
          </a:p>
        </p:txBody>
      </p:sp>
      <p:sp>
        <p:nvSpPr>
          <p:cNvPr id="4" name="Footer Placeholder 3">
            <a:extLst>
              <a:ext uri="{FF2B5EF4-FFF2-40B4-BE49-F238E27FC236}">
                <a16:creationId xmlns:a16="http://schemas.microsoft.com/office/drawing/2014/main" id="{9BC90088-30B5-27A0-DBD5-DF7F763BB31F}"/>
              </a:ext>
            </a:extLst>
          </p:cNvPr>
          <p:cNvSpPr>
            <a:spLocks noGrp="1"/>
          </p:cNvSpPr>
          <p:nvPr>
            <p:ph type="ftr" sz="quarter" idx="11"/>
          </p:nvPr>
        </p:nvSpPr>
        <p:spPr/>
        <p:txBody>
          <a:bodyPr/>
          <a:lstStyle/>
          <a:p>
            <a:r>
              <a:rPr lang="en-GB" dirty="0"/>
              <a:t>Emmanuel, Northampton, Diocese of Peterborough </a:t>
            </a:r>
          </a:p>
          <a:p>
            <a:endParaRPr lang="en-GB" dirty="0"/>
          </a:p>
        </p:txBody>
      </p:sp>
      <p:sp>
        <p:nvSpPr>
          <p:cNvPr id="5" name="Slide Number Placeholder 4">
            <a:extLst>
              <a:ext uri="{FF2B5EF4-FFF2-40B4-BE49-F238E27FC236}">
                <a16:creationId xmlns:a16="http://schemas.microsoft.com/office/drawing/2014/main" id="{7D26360C-15C8-B71F-8F94-D28D57917ECE}"/>
              </a:ext>
            </a:extLst>
          </p:cNvPr>
          <p:cNvSpPr>
            <a:spLocks noGrp="1"/>
          </p:cNvSpPr>
          <p:nvPr>
            <p:ph type="sldNum" sz="quarter" idx="12"/>
          </p:nvPr>
        </p:nvSpPr>
        <p:spPr/>
        <p:txBody>
          <a:bodyPr/>
          <a:lstStyle/>
          <a:p>
            <a:fld id="{1E78D439-D759-41A2-8BB1-D247A1B299C6}" type="slidenum">
              <a:rPr lang="en-GB" smtClean="0"/>
              <a:t>22</a:t>
            </a:fld>
            <a:endParaRPr lang="en-GB"/>
          </a:p>
        </p:txBody>
      </p:sp>
      <p:graphicFrame>
        <p:nvGraphicFramePr>
          <p:cNvPr id="8" name="Table 7">
            <a:extLst>
              <a:ext uri="{FF2B5EF4-FFF2-40B4-BE49-F238E27FC236}">
                <a16:creationId xmlns:a16="http://schemas.microsoft.com/office/drawing/2014/main" id="{1CD47255-A37A-ECEC-EBAC-E9DA8D0B8C88}"/>
              </a:ext>
            </a:extLst>
          </p:cNvPr>
          <p:cNvGraphicFramePr>
            <a:graphicFrameLocks noGrp="1"/>
          </p:cNvGraphicFramePr>
          <p:nvPr>
            <p:extLst>
              <p:ext uri="{D42A27DB-BD31-4B8C-83A1-F6EECF244321}">
                <p14:modId xmlns:p14="http://schemas.microsoft.com/office/powerpoint/2010/main" val="1862662068"/>
              </p:ext>
            </p:extLst>
          </p:nvPr>
        </p:nvGraphicFramePr>
        <p:xfrm>
          <a:off x="4611138" y="777765"/>
          <a:ext cx="5688999" cy="4498430"/>
        </p:xfrm>
        <a:graphic>
          <a:graphicData uri="http://schemas.openxmlformats.org/drawingml/2006/table">
            <a:tbl>
              <a:tblPr firstRow="1" firstCol="1" bandRow="1">
                <a:tableStyleId>{5C22544A-7EE6-4342-B048-85BDC9FD1C3A}</a:tableStyleId>
              </a:tblPr>
              <a:tblGrid>
                <a:gridCol w="4546508">
                  <a:extLst>
                    <a:ext uri="{9D8B030D-6E8A-4147-A177-3AD203B41FA5}">
                      <a16:colId xmlns:a16="http://schemas.microsoft.com/office/drawing/2014/main" val="1082859836"/>
                    </a:ext>
                  </a:extLst>
                </a:gridCol>
                <a:gridCol w="1142491">
                  <a:extLst>
                    <a:ext uri="{9D8B030D-6E8A-4147-A177-3AD203B41FA5}">
                      <a16:colId xmlns:a16="http://schemas.microsoft.com/office/drawing/2014/main" val="2372550621"/>
                    </a:ext>
                  </a:extLst>
                </a:gridCol>
              </a:tblGrid>
              <a:tr h="1826095">
                <a:tc>
                  <a:txBody>
                    <a:bodyPr/>
                    <a:lstStyle/>
                    <a:p>
                      <a:pPr algn="ctr">
                        <a:spcAft>
                          <a:spcPts val="600"/>
                        </a:spcAft>
                        <a:buNone/>
                      </a:pPr>
                      <a:r>
                        <a:rPr lang="en-US" sz="1400" dirty="0">
                          <a:effectLst/>
                          <a:latin typeface="+mn-lt"/>
                          <a:ea typeface="Calibri" panose="020F0502020204030204" pitchFamily="34" charset="0"/>
                          <a:cs typeface="Arial" panose="020B0604020202020204" pitchFamily="34" charset="0"/>
                        </a:rPr>
                        <a:t>Groups that are ‘Café owned’</a:t>
                      </a:r>
                      <a:endParaRPr lang="en-001" sz="14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altLang="en-001" sz="1400" b="0" i="0" u="none" strike="noStrike" cap="none" normalizeH="0" baseline="0" dirty="0">
                          <a:ln>
                            <a:noFill/>
                          </a:ln>
                          <a:solidFill>
                            <a:schemeClr val="bg1"/>
                          </a:solidFill>
                          <a:effectLst/>
                          <a:latin typeface="+mn-lt"/>
                          <a:ea typeface="Calibri" panose="020F0502020204030204" pitchFamily="34" charset="0"/>
                          <a:cs typeface="Arial" panose="020B0604020202020204" pitchFamily="34" charset="0"/>
                        </a:rPr>
                        <a:t>Average attendances 2025</a:t>
                      </a:r>
                      <a:r>
                        <a:rPr kumimoji="0" lang="en-GB" altLang="en-001" sz="1400" b="0" i="0" u="none" strike="noStrike" cap="none" normalizeH="0" baseline="0" dirty="0">
                          <a:ln>
                            <a:noFill/>
                          </a:ln>
                          <a:solidFill>
                            <a:srgbClr val="000000"/>
                          </a:solidFill>
                          <a:effectLst/>
                          <a:latin typeface="+mn-lt"/>
                          <a:ea typeface="Calibri" panose="020F0502020204030204" pitchFamily="34" charset="0"/>
                          <a:cs typeface="Arial" panose="020B0604020202020204" pitchFamily="34" charset="0"/>
                        </a:rPr>
                        <a:t> </a:t>
                      </a:r>
                      <a:endParaRPr kumimoji="0" lang="en-GB" altLang="en-001" sz="1400" b="0" i="0" u="none" strike="noStrike" cap="none" normalizeH="0" baseline="0" dirty="0">
                        <a:ln>
                          <a:noFill/>
                        </a:ln>
                        <a:solidFill>
                          <a:schemeClr val="tx1"/>
                        </a:solidFill>
                        <a:effectLst/>
                        <a:latin typeface="+mn-lt"/>
                      </a:endParaRPr>
                    </a:p>
                    <a:p>
                      <a:pPr algn="ctr">
                        <a:spcAft>
                          <a:spcPts val="600"/>
                        </a:spcAft>
                        <a:buNone/>
                      </a:pPr>
                      <a:endParaRPr lang="en-001" sz="1200" dirty="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70049181"/>
                  </a:ext>
                </a:extLst>
              </a:tr>
              <a:tr h="534467">
                <a:tc>
                  <a:txBody>
                    <a:bodyPr/>
                    <a:lstStyle/>
                    <a:p>
                      <a:pPr algn="just">
                        <a:spcAft>
                          <a:spcPts val="600"/>
                        </a:spcAft>
                        <a:buNone/>
                      </a:pPr>
                      <a:r>
                        <a:rPr lang="en-US" sz="1400" dirty="0">
                          <a:effectLst/>
                          <a:latin typeface="+mn-lt"/>
                        </a:rPr>
                        <a:t>Memory Cafe</a:t>
                      </a:r>
                      <a:endParaRPr lang="en-001" sz="14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spcAft>
                          <a:spcPts val="600"/>
                        </a:spcAft>
                        <a:buNone/>
                      </a:pPr>
                      <a:r>
                        <a:rPr lang="en-US" sz="1400" dirty="0">
                          <a:effectLst/>
                          <a:latin typeface="+mn-lt"/>
                        </a:rPr>
                        <a:t>20</a:t>
                      </a:r>
                      <a:endParaRPr lang="en-001" sz="14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98758043"/>
                  </a:ext>
                </a:extLst>
              </a:tr>
              <a:tr h="534467">
                <a:tc>
                  <a:txBody>
                    <a:bodyPr/>
                    <a:lstStyle/>
                    <a:p>
                      <a:pPr algn="just">
                        <a:spcAft>
                          <a:spcPts val="600"/>
                        </a:spcAft>
                        <a:buNone/>
                      </a:pPr>
                      <a:r>
                        <a:rPr lang="en-US" sz="1400" dirty="0">
                          <a:effectLst/>
                          <a:latin typeface="+mn-lt"/>
                        </a:rPr>
                        <a:t>Singing for the Soul</a:t>
                      </a:r>
                      <a:endParaRPr lang="en-001" sz="14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spcAft>
                          <a:spcPts val="600"/>
                        </a:spcAft>
                        <a:buNone/>
                      </a:pPr>
                      <a:r>
                        <a:rPr lang="en-US" sz="1400" dirty="0">
                          <a:effectLst/>
                          <a:latin typeface="+mn-lt"/>
                        </a:rPr>
                        <a:t>40</a:t>
                      </a:r>
                      <a:endParaRPr lang="en-001" sz="14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28664449"/>
                  </a:ext>
                </a:extLst>
              </a:tr>
              <a:tr h="534467">
                <a:tc>
                  <a:txBody>
                    <a:bodyPr/>
                    <a:lstStyle/>
                    <a:p>
                      <a:pPr algn="just">
                        <a:spcAft>
                          <a:spcPts val="600"/>
                        </a:spcAft>
                        <a:buNone/>
                      </a:pPr>
                      <a:r>
                        <a:rPr lang="en-US" sz="1400" dirty="0">
                          <a:effectLst/>
                          <a:latin typeface="+mn-lt"/>
                        </a:rPr>
                        <a:t>Table Games</a:t>
                      </a:r>
                      <a:endParaRPr lang="en-001" sz="14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spcAft>
                          <a:spcPts val="600"/>
                        </a:spcAft>
                        <a:buNone/>
                      </a:pPr>
                      <a:r>
                        <a:rPr lang="en-US" sz="1400" dirty="0">
                          <a:effectLst/>
                          <a:latin typeface="+mn-lt"/>
                        </a:rPr>
                        <a:t>12</a:t>
                      </a:r>
                      <a:endParaRPr lang="en-001" sz="14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81435458"/>
                  </a:ext>
                </a:extLst>
              </a:tr>
              <a:tr h="534467">
                <a:tc>
                  <a:txBody>
                    <a:bodyPr/>
                    <a:lstStyle/>
                    <a:p>
                      <a:pPr algn="just">
                        <a:spcAft>
                          <a:spcPts val="600"/>
                        </a:spcAft>
                        <a:buNone/>
                      </a:pPr>
                      <a:r>
                        <a:rPr lang="en-001" sz="1400" dirty="0">
                          <a:effectLst/>
                          <a:latin typeface="+mn-lt"/>
                          <a:ea typeface="Calibri" panose="020F0502020204030204" pitchFamily="34" charset="0"/>
                          <a:cs typeface="Arial" panose="020B0604020202020204" pitchFamily="34" charset="0"/>
                        </a:rPr>
                        <a:t>Tots</a:t>
                      </a:r>
                    </a:p>
                  </a:txBody>
                  <a:tcPr marL="68580" marR="68580" marT="0" marB="0"/>
                </a:tc>
                <a:tc>
                  <a:txBody>
                    <a:bodyPr/>
                    <a:lstStyle/>
                    <a:p>
                      <a:pPr algn="ctr">
                        <a:spcAft>
                          <a:spcPts val="600"/>
                        </a:spcAft>
                        <a:buNone/>
                      </a:pPr>
                      <a:r>
                        <a:rPr lang="en-001" sz="1400" dirty="0">
                          <a:effectLst/>
                          <a:latin typeface="+mn-lt"/>
                          <a:ea typeface="Calibri" panose="020F0502020204030204" pitchFamily="34" charset="0"/>
                          <a:cs typeface="Arial" panose="020B0604020202020204" pitchFamily="34" charset="0"/>
                        </a:rPr>
                        <a:t>30</a:t>
                      </a:r>
                    </a:p>
                  </a:txBody>
                  <a:tcPr marL="68580" marR="68580" marT="0" marB="0"/>
                </a:tc>
                <a:extLst>
                  <a:ext uri="{0D108BD9-81ED-4DB2-BD59-A6C34878D82A}">
                    <a16:rowId xmlns:a16="http://schemas.microsoft.com/office/drawing/2014/main" val="654504109"/>
                  </a:ext>
                </a:extLst>
              </a:tr>
              <a:tr h="534467">
                <a:tc>
                  <a:txBody>
                    <a:bodyPr/>
                    <a:lstStyle/>
                    <a:p>
                      <a:pPr algn="just">
                        <a:spcAft>
                          <a:spcPts val="600"/>
                        </a:spcAft>
                        <a:buNone/>
                      </a:pPr>
                      <a:r>
                        <a:rPr lang="en-001" sz="1400" dirty="0">
                          <a:effectLst/>
                          <a:latin typeface="+mn-lt"/>
                          <a:ea typeface="Calibri" panose="020F0502020204030204" pitchFamily="34" charset="0"/>
                          <a:cs typeface="Arial" panose="020B0604020202020204" pitchFamily="34" charset="0"/>
                        </a:rPr>
                        <a:t>FI.S.H</a:t>
                      </a:r>
                    </a:p>
                  </a:txBody>
                  <a:tcPr marL="68580" marR="68580" marT="0" marB="0"/>
                </a:tc>
                <a:tc>
                  <a:txBody>
                    <a:bodyPr/>
                    <a:lstStyle/>
                    <a:p>
                      <a:pPr algn="ctr">
                        <a:spcAft>
                          <a:spcPts val="600"/>
                        </a:spcAft>
                        <a:buNone/>
                      </a:pPr>
                      <a:r>
                        <a:rPr lang="en-001" sz="1400" dirty="0">
                          <a:effectLst/>
                          <a:latin typeface="+mn-lt"/>
                          <a:ea typeface="Calibri" panose="020F0502020204030204" pitchFamily="34" charset="0"/>
                          <a:cs typeface="Arial" panose="020B0604020202020204" pitchFamily="34" charset="0"/>
                        </a:rPr>
                        <a:t>30</a:t>
                      </a:r>
                    </a:p>
                  </a:txBody>
                  <a:tcPr marL="68580" marR="68580" marT="0" marB="0"/>
                </a:tc>
                <a:extLst>
                  <a:ext uri="{0D108BD9-81ED-4DB2-BD59-A6C34878D82A}">
                    <a16:rowId xmlns:a16="http://schemas.microsoft.com/office/drawing/2014/main" val="2651369168"/>
                  </a:ext>
                </a:extLst>
              </a:tr>
            </a:tbl>
          </a:graphicData>
        </a:graphic>
      </p:graphicFrame>
    </p:spTree>
    <p:extLst>
      <p:ext uri="{BB962C8B-B14F-4D97-AF65-F5344CB8AC3E}">
        <p14:creationId xmlns:p14="http://schemas.microsoft.com/office/powerpoint/2010/main" val="400397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6C029-69AC-3462-7D66-16EEB0A86101}"/>
              </a:ext>
            </a:extLst>
          </p:cNvPr>
          <p:cNvSpPr>
            <a:spLocks noGrp="1"/>
          </p:cNvSpPr>
          <p:nvPr>
            <p:ph type="title"/>
          </p:nvPr>
        </p:nvSpPr>
        <p:spPr/>
        <p:txBody>
          <a:bodyPr/>
          <a:lstStyle/>
          <a:p>
            <a:pPr algn="ctr"/>
            <a:r>
              <a:rPr lang="en-GB" dirty="0"/>
              <a:t>Our Worship Life</a:t>
            </a:r>
          </a:p>
        </p:txBody>
      </p:sp>
      <p:sp>
        <p:nvSpPr>
          <p:cNvPr id="4" name="Footer Placeholder 3">
            <a:extLst>
              <a:ext uri="{FF2B5EF4-FFF2-40B4-BE49-F238E27FC236}">
                <a16:creationId xmlns:a16="http://schemas.microsoft.com/office/drawing/2014/main" id="{5307CDB2-498D-1430-8385-2EBF6AAECFD7}"/>
              </a:ext>
            </a:extLst>
          </p:cNvPr>
          <p:cNvSpPr>
            <a:spLocks noGrp="1"/>
          </p:cNvSpPr>
          <p:nvPr>
            <p:ph type="ftr" sz="quarter" idx="11"/>
          </p:nvPr>
        </p:nvSpPr>
        <p:spPr/>
        <p:txBody>
          <a:bodyPr/>
          <a:lstStyle/>
          <a:p>
            <a:r>
              <a:rPr lang="en-GB" dirty="0"/>
              <a:t>Emmanuel, Northampton, Diocese of Peterborough </a:t>
            </a:r>
          </a:p>
          <a:p>
            <a:endParaRPr lang="en-GB" dirty="0"/>
          </a:p>
        </p:txBody>
      </p:sp>
      <p:sp>
        <p:nvSpPr>
          <p:cNvPr id="5" name="Slide Number Placeholder 4">
            <a:extLst>
              <a:ext uri="{FF2B5EF4-FFF2-40B4-BE49-F238E27FC236}">
                <a16:creationId xmlns:a16="http://schemas.microsoft.com/office/drawing/2014/main" id="{3BF9B74E-60DF-E8B4-72F9-3230EA9CD5EB}"/>
              </a:ext>
            </a:extLst>
          </p:cNvPr>
          <p:cNvSpPr>
            <a:spLocks noGrp="1"/>
          </p:cNvSpPr>
          <p:nvPr>
            <p:ph type="sldNum" sz="quarter" idx="12"/>
          </p:nvPr>
        </p:nvSpPr>
        <p:spPr/>
        <p:txBody>
          <a:bodyPr/>
          <a:lstStyle/>
          <a:p>
            <a:fld id="{1E78D439-D759-41A2-8BB1-D247A1B299C6}" type="slidenum">
              <a:rPr lang="en-GB" smtClean="0"/>
              <a:t>23</a:t>
            </a:fld>
            <a:endParaRPr lang="en-GB"/>
          </a:p>
        </p:txBody>
      </p:sp>
      <p:sp>
        <p:nvSpPr>
          <p:cNvPr id="6" name="TextBox 5">
            <a:extLst>
              <a:ext uri="{FF2B5EF4-FFF2-40B4-BE49-F238E27FC236}">
                <a16:creationId xmlns:a16="http://schemas.microsoft.com/office/drawing/2014/main" id="{7B65002E-E9F5-80F8-4679-0F0E35C0BB01}"/>
              </a:ext>
            </a:extLst>
          </p:cNvPr>
          <p:cNvSpPr txBox="1"/>
          <p:nvPr/>
        </p:nvSpPr>
        <p:spPr>
          <a:xfrm>
            <a:off x="3555222" y="777549"/>
            <a:ext cx="8050645" cy="5293757"/>
          </a:xfrm>
          <a:prstGeom prst="rect">
            <a:avLst/>
          </a:prstGeom>
          <a:noFill/>
        </p:spPr>
        <p:txBody>
          <a:bodyPr wrap="square" rtlCol="0">
            <a:spAutoFit/>
          </a:bodyPr>
          <a:lstStyle/>
          <a:p>
            <a:r>
              <a:rPr lang="en-GB" sz="2000" dirty="0"/>
              <a:t>The worship style in all three congregations is relaxed with leanings towards Free Church style services. The Communion services use liturgy, either Anglican or Methodist/Baptist. We use a laptop and projector with Power Point for worship songs, readings and liturgy at Rectory Farm and Emmanuel. If no musician is available, we use suitable recordings for worship including YouTube. </a:t>
            </a:r>
          </a:p>
          <a:p>
            <a:endParaRPr lang="en-GB" sz="2000" dirty="0"/>
          </a:p>
          <a:p>
            <a:r>
              <a:rPr lang="en-GB" sz="2000" dirty="0"/>
              <a:t>At Boothville, Mission Praise books are used, there is a regular pianist.</a:t>
            </a:r>
            <a:endParaRPr lang="en-001" sz="2000" b="1" dirty="0"/>
          </a:p>
          <a:p>
            <a:r>
              <a:rPr lang="en-GB" sz="2000" dirty="0"/>
              <a:t>We rarely use robes, apart from occasional special services. </a:t>
            </a:r>
            <a:endParaRPr lang="en-001" sz="2000" b="1" dirty="0"/>
          </a:p>
          <a:p>
            <a:endParaRPr lang="en-001" sz="2000" dirty="0"/>
          </a:p>
          <a:p>
            <a:r>
              <a:rPr lang="en-001" sz="2000" dirty="0"/>
              <a:t>We communicate in a variety of ways, some people prefer electronic and some paper.  We provide a weekly prayer and notices sheet. We have a bi-monthly parish magzine called B.E.R.T and use ‘Church Suite’.</a:t>
            </a:r>
          </a:p>
          <a:p>
            <a:endParaRPr lang="en-001" sz="2000" dirty="0"/>
          </a:p>
          <a:p>
            <a:r>
              <a:rPr lang="en-001" sz="2000" dirty="0"/>
              <a:t>Home groups are are not only an extension of our worship and discipleship but also a strong source of fellowship and pastoral care.</a:t>
            </a:r>
          </a:p>
          <a:p>
            <a:endParaRPr lang="en-001" dirty="0"/>
          </a:p>
        </p:txBody>
      </p:sp>
    </p:spTree>
    <p:extLst>
      <p:ext uri="{BB962C8B-B14F-4D97-AF65-F5344CB8AC3E}">
        <p14:creationId xmlns:p14="http://schemas.microsoft.com/office/powerpoint/2010/main" val="2649219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8011D-4C7E-8201-6B7C-34197189E6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794DFA-C5B9-408D-DA7B-0540CB5E467A}"/>
              </a:ext>
            </a:extLst>
          </p:cNvPr>
          <p:cNvSpPr>
            <a:spLocks noGrp="1"/>
          </p:cNvSpPr>
          <p:nvPr>
            <p:ph type="title"/>
          </p:nvPr>
        </p:nvSpPr>
        <p:spPr/>
        <p:txBody>
          <a:bodyPr/>
          <a:lstStyle/>
          <a:p>
            <a:pPr algn="ctr"/>
            <a:r>
              <a:rPr lang="en-GB" dirty="0"/>
              <a:t>Our Worship Life</a:t>
            </a:r>
          </a:p>
        </p:txBody>
      </p:sp>
      <p:sp>
        <p:nvSpPr>
          <p:cNvPr id="4" name="Footer Placeholder 3">
            <a:extLst>
              <a:ext uri="{FF2B5EF4-FFF2-40B4-BE49-F238E27FC236}">
                <a16:creationId xmlns:a16="http://schemas.microsoft.com/office/drawing/2014/main" id="{5C1A897B-ED95-D12B-1890-F0A818FD198E}"/>
              </a:ext>
            </a:extLst>
          </p:cNvPr>
          <p:cNvSpPr>
            <a:spLocks noGrp="1"/>
          </p:cNvSpPr>
          <p:nvPr>
            <p:ph type="ftr" sz="quarter" idx="11"/>
          </p:nvPr>
        </p:nvSpPr>
        <p:spPr/>
        <p:txBody>
          <a:bodyPr/>
          <a:lstStyle/>
          <a:p>
            <a:r>
              <a:rPr lang="en-GB" dirty="0"/>
              <a:t>Emmanuel, Northampton, Diocese of Peterborough </a:t>
            </a:r>
          </a:p>
          <a:p>
            <a:endParaRPr lang="en-GB" dirty="0"/>
          </a:p>
        </p:txBody>
      </p:sp>
      <p:sp>
        <p:nvSpPr>
          <p:cNvPr id="5" name="Slide Number Placeholder 4">
            <a:extLst>
              <a:ext uri="{FF2B5EF4-FFF2-40B4-BE49-F238E27FC236}">
                <a16:creationId xmlns:a16="http://schemas.microsoft.com/office/drawing/2014/main" id="{65A013FD-7910-3EAB-B351-9DA8FCAB43F7}"/>
              </a:ext>
            </a:extLst>
          </p:cNvPr>
          <p:cNvSpPr>
            <a:spLocks noGrp="1"/>
          </p:cNvSpPr>
          <p:nvPr>
            <p:ph type="sldNum" sz="quarter" idx="12"/>
          </p:nvPr>
        </p:nvSpPr>
        <p:spPr/>
        <p:txBody>
          <a:bodyPr/>
          <a:lstStyle/>
          <a:p>
            <a:fld id="{1E78D439-D759-41A2-8BB1-D247A1B299C6}" type="slidenum">
              <a:rPr lang="en-GB" smtClean="0"/>
              <a:t>24</a:t>
            </a:fld>
            <a:endParaRPr lang="en-GB"/>
          </a:p>
        </p:txBody>
      </p:sp>
      <p:graphicFrame>
        <p:nvGraphicFramePr>
          <p:cNvPr id="3" name="Table 2">
            <a:extLst>
              <a:ext uri="{FF2B5EF4-FFF2-40B4-BE49-F238E27FC236}">
                <a16:creationId xmlns:a16="http://schemas.microsoft.com/office/drawing/2014/main" id="{5DA88A9F-5373-565D-8763-E3370A14CECD}"/>
              </a:ext>
            </a:extLst>
          </p:cNvPr>
          <p:cNvGraphicFramePr>
            <a:graphicFrameLocks noGrp="1"/>
          </p:cNvGraphicFramePr>
          <p:nvPr>
            <p:extLst>
              <p:ext uri="{D42A27DB-BD31-4B8C-83A1-F6EECF244321}">
                <p14:modId xmlns:p14="http://schemas.microsoft.com/office/powerpoint/2010/main" val="3307599429"/>
              </p:ext>
            </p:extLst>
          </p:nvPr>
        </p:nvGraphicFramePr>
        <p:xfrm>
          <a:off x="3869267" y="1317253"/>
          <a:ext cx="7433733" cy="4587899"/>
        </p:xfrm>
        <a:graphic>
          <a:graphicData uri="http://schemas.openxmlformats.org/drawingml/2006/table">
            <a:tbl>
              <a:tblPr firstRow="1" firstCol="1" bandRow="1">
                <a:tableStyleId>{5C22544A-7EE6-4342-B048-85BDC9FD1C3A}</a:tableStyleId>
              </a:tblPr>
              <a:tblGrid>
                <a:gridCol w="1231673">
                  <a:extLst>
                    <a:ext uri="{9D8B030D-6E8A-4147-A177-3AD203B41FA5}">
                      <a16:colId xmlns:a16="http://schemas.microsoft.com/office/drawing/2014/main" val="671295947"/>
                    </a:ext>
                  </a:extLst>
                </a:gridCol>
                <a:gridCol w="2065570">
                  <a:extLst>
                    <a:ext uri="{9D8B030D-6E8A-4147-A177-3AD203B41FA5}">
                      <a16:colId xmlns:a16="http://schemas.microsoft.com/office/drawing/2014/main" val="615577074"/>
                    </a:ext>
                  </a:extLst>
                </a:gridCol>
                <a:gridCol w="2068245">
                  <a:extLst>
                    <a:ext uri="{9D8B030D-6E8A-4147-A177-3AD203B41FA5}">
                      <a16:colId xmlns:a16="http://schemas.microsoft.com/office/drawing/2014/main" val="3942811666"/>
                    </a:ext>
                  </a:extLst>
                </a:gridCol>
                <a:gridCol w="2068245">
                  <a:extLst>
                    <a:ext uri="{9D8B030D-6E8A-4147-A177-3AD203B41FA5}">
                      <a16:colId xmlns:a16="http://schemas.microsoft.com/office/drawing/2014/main" val="1939047982"/>
                    </a:ext>
                  </a:extLst>
                </a:gridCol>
              </a:tblGrid>
              <a:tr h="671400">
                <a:tc>
                  <a:txBody>
                    <a:bodyPr/>
                    <a:lstStyle/>
                    <a:p>
                      <a:pPr algn="ctr">
                        <a:spcAft>
                          <a:spcPts val="600"/>
                        </a:spcAft>
                        <a:buNone/>
                      </a:pPr>
                      <a:r>
                        <a:rPr lang="en-US" sz="1200">
                          <a:effectLst/>
                          <a:latin typeface="+mn-lt"/>
                        </a:rPr>
                        <a:t>Monthly Pattern</a:t>
                      </a:r>
                      <a:endParaRPr lang="en-001" sz="12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spcAft>
                          <a:spcPts val="600"/>
                        </a:spcAft>
                        <a:buNone/>
                      </a:pPr>
                      <a:r>
                        <a:rPr lang="en-US" sz="1200" dirty="0">
                          <a:effectLst/>
                          <a:latin typeface="+mn-lt"/>
                        </a:rPr>
                        <a:t>Emmanuel</a:t>
                      </a:r>
                      <a:endParaRPr lang="en-001" sz="12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spcAft>
                          <a:spcPts val="600"/>
                        </a:spcAft>
                        <a:buNone/>
                      </a:pPr>
                      <a:r>
                        <a:rPr lang="en-US" sz="1200">
                          <a:effectLst/>
                          <a:latin typeface="+mn-lt"/>
                        </a:rPr>
                        <a:t>Boothville Community Church</a:t>
                      </a:r>
                      <a:endParaRPr lang="en-001" sz="12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spcAft>
                          <a:spcPts val="600"/>
                        </a:spcAft>
                        <a:buNone/>
                      </a:pPr>
                      <a:r>
                        <a:rPr lang="en-US" sz="1200">
                          <a:effectLst/>
                          <a:latin typeface="+mn-lt"/>
                        </a:rPr>
                        <a:t>Rectory Farm Community Church</a:t>
                      </a:r>
                      <a:endParaRPr lang="en-001" sz="120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68458595"/>
                  </a:ext>
                </a:extLst>
              </a:tr>
              <a:tr h="857900">
                <a:tc>
                  <a:txBody>
                    <a:bodyPr/>
                    <a:lstStyle/>
                    <a:p>
                      <a:pPr algn="just">
                        <a:spcAft>
                          <a:spcPts val="600"/>
                        </a:spcAft>
                        <a:buNone/>
                      </a:pPr>
                      <a:r>
                        <a:rPr lang="en-US" sz="1200">
                          <a:effectLst/>
                          <a:latin typeface="+mn-lt"/>
                        </a:rPr>
                        <a:t>First Sunday</a:t>
                      </a:r>
                      <a:endParaRPr lang="en-001" sz="1200">
                        <a:effectLst/>
                        <a:latin typeface="+mn-lt"/>
                        <a:ea typeface="Calibri" panose="020F0502020204030204" pitchFamily="34" charset="0"/>
                        <a:cs typeface="Arial" panose="020B0604020202020204" pitchFamily="34" charset="0"/>
                      </a:endParaRPr>
                    </a:p>
                  </a:txBody>
                  <a:tcPr marL="68580" marR="68580" marT="0" marB="0"/>
                </a:tc>
                <a:tc>
                  <a:txBody>
                    <a:bodyPr/>
                    <a:lstStyle/>
                    <a:p>
                      <a:pPr algn="just">
                        <a:spcAft>
                          <a:spcPts val="600"/>
                        </a:spcAft>
                        <a:buNone/>
                      </a:pPr>
                      <a:r>
                        <a:rPr lang="en-US" sz="1200">
                          <a:effectLst/>
                          <a:latin typeface="+mn-lt"/>
                        </a:rPr>
                        <a:t>10.30 a.m.</a:t>
                      </a:r>
                      <a:endParaRPr lang="en-001" sz="1200">
                        <a:effectLst/>
                        <a:latin typeface="+mn-lt"/>
                      </a:endParaRPr>
                    </a:p>
                    <a:p>
                      <a:pPr algn="just">
                        <a:spcAft>
                          <a:spcPts val="600"/>
                        </a:spcAft>
                        <a:buNone/>
                      </a:pPr>
                      <a:r>
                        <a:rPr lang="en-US" sz="1200">
                          <a:effectLst/>
                          <a:latin typeface="+mn-lt"/>
                        </a:rPr>
                        <a:t>Holy Communion</a:t>
                      </a:r>
                      <a:endParaRPr lang="en-001" sz="1200">
                        <a:effectLst/>
                        <a:latin typeface="+mn-lt"/>
                      </a:endParaRPr>
                    </a:p>
                    <a:p>
                      <a:pPr algn="just">
                        <a:spcAft>
                          <a:spcPts val="600"/>
                        </a:spcAft>
                        <a:buNone/>
                      </a:pPr>
                      <a:r>
                        <a:rPr lang="en-US" sz="1200">
                          <a:effectLst/>
                          <a:latin typeface="+mn-lt"/>
                        </a:rPr>
                        <a:t> </a:t>
                      </a:r>
                      <a:endParaRPr lang="en-001" sz="1200">
                        <a:effectLst/>
                        <a:latin typeface="+mn-lt"/>
                        <a:ea typeface="Calibri" panose="020F0502020204030204" pitchFamily="34" charset="0"/>
                        <a:cs typeface="Arial" panose="020B0604020202020204" pitchFamily="34" charset="0"/>
                      </a:endParaRPr>
                    </a:p>
                  </a:txBody>
                  <a:tcPr marL="68580" marR="68580" marT="0" marB="0"/>
                </a:tc>
                <a:tc>
                  <a:txBody>
                    <a:bodyPr/>
                    <a:lstStyle/>
                    <a:p>
                      <a:pPr algn="just">
                        <a:spcAft>
                          <a:spcPts val="600"/>
                        </a:spcAft>
                        <a:buNone/>
                      </a:pPr>
                      <a:r>
                        <a:rPr lang="en-US" sz="1200">
                          <a:effectLst/>
                          <a:latin typeface="+mn-lt"/>
                        </a:rPr>
                        <a:t>10.30 a.m.</a:t>
                      </a:r>
                      <a:endParaRPr lang="en-001" sz="1200">
                        <a:effectLst/>
                        <a:latin typeface="+mn-lt"/>
                      </a:endParaRPr>
                    </a:p>
                    <a:p>
                      <a:pPr algn="just">
                        <a:spcAft>
                          <a:spcPts val="600"/>
                        </a:spcAft>
                        <a:buNone/>
                      </a:pPr>
                      <a:r>
                        <a:rPr lang="en-US" sz="1200">
                          <a:effectLst/>
                          <a:latin typeface="+mn-lt"/>
                        </a:rPr>
                        <a:t>Morning Worship</a:t>
                      </a:r>
                      <a:endParaRPr lang="en-001" sz="1200">
                        <a:effectLst/>
                        <a:latin typeface="+mn-lt"/>
                        <a:ea typeface="Calibri" panose="020F0502020204030204" pitchFamily="34" charset="0"/>
                        <a:cs typeface="Arial" panose="020B0604020202020204" pitchFamily="34" charset="0"/>
                      </a:endParaRPr>
                    </a:p>
                  </a:txBody>
                  <a:tcPr marL="68580" marR="68580" marT="0" marB="0"/>
                </a:tc>
                <a:tc>
                  <a:txBody>
                    <a:bodyPr/>
                    <a:lstStyle/>
                    <a:p>
                      <a:pPr algn="just">
                        <a:spcAft>
                          <a:spcPts val="600"/>
                        </a:spcAft>
                        <a:buNone/>
                      </a:pPr>
                      <a:r>
                        <a:rPr lang="en-US" sz="1200">
                          <a:effectLst/>
                          <a:latin typeface="+mn-lt"/>
                        </a:rPr>
                        <a:t>3.45 p.m.</a:t>
                      </a:r>
                      <a:endParaRPr lang="en-001" sz="1200">
                        <a:effectLst/>
                        <a:latin typeface="+mn-lt"/>
                      </a:endParaRPr>
                    </a:p>
                    <a:p>
                      <a:pPr algn="just">
                        <a:spcAft>
                          <a:spcPts val="600"/>
                        </a:spcAft>
                        <a:buNone/>
                      </a:pPr>
                      <a:r>
                        <a:rPr lang="en-US" sz="1200">
                          <a:effectLst/>
                          <a:latin typeface="+mn-lt"/>
                        </a:rPr>
                        <a:t>Café Style Service</a:t>
                      </a:r>
                      <a:endParaRPr lang="en-001" sz="120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44102007"/>
                  </a:ext>
                </a:extLst>
              </a:tr>
              <a:tr h="540850">
                <a:tc>
                  <a:txBody>
                    <a:bodyPr/>
                    <a:lstStyle/>
                    <a:p>
                      <a:pPr algn="just">
                        <a:spcAft>
                          <a:spcPts val="600"/>
                        </a:spcAft>
                        <a:buNone/>
                      </a:pPr>
                      <a:r>
                        <a:rPr lang="en-US" sz="1200">
                          <a:effectLst/>
                          <a:latin typeface="+mn-lt"/>
                        </a:rPr>
                        <a:t>Second Sunday</a:t>
                      </a:r>
                      <a:endParaRPr lang="en-001" sz="1200">
                        <a:effectLst/>
                        <a:latin typeface="+mn-lt"/>
                        <a:ea typeface="Calibri" panose="020F0502020204030204" pitchFamily="34" charset="0"/>
                        <a:cs typeface="Arial" panose="020B0604020202020204" pitchFamily="34" charset="0"/>
                      </a:endParaRPr>
                    </a:p>
                  </a:txBody>
                  <a:tcPr marL="68580" marR="68580" marT="0" marB="0"/>
                </a:tc>
                <a:tc>
                  <a:txBody>
                    <a:bodyPr/>
                    <a:lstStyle/>
                    <a:p>
                      <a:pPr algn="just">
                        <a:spcAft>
                          <a:spcPts val="600"/>
                        </a:spcAft>
                        <a:buNone/>
                      </a:pPr>
                      <a:r>
                        <a:rPr lang="en-US" sz="1200">
                          <a:effectLst/>
                          <a:latin typeface="+mn-lt"/>
                        </a:rPr>
                        <a:t>10.30 a.m.</a:t>
                      </a:r>
                      <a:endParaRPr lang="en-001" sz="1200">
                        <a:effectLst/>
                        <a:latin typeface="+mn-lt"/>
                      </a:endParaRPr>
                    </a:p>
                    <a:p>
                      <a:pPr algn="just">
                        <a:spcAft>
                          <a:spcPts val="600"/>
                        </a:spcAft>
                        <a:buNone/>
                      </a:pPr>
                      <a:r>
                        <a:rPr lang="en-US" sz="1200">
                          <a:effectLst/>
                          <a:latin typeface="+mn-lt"/>
                        </a:rPr>
                        <a:t>‘All-Together’</a:t>
                      </a:r>
                      <a:endParaRPr lang="en-001" sz="1200">
                        <a:effectLst/>
                        <a:latin typeface="+mn-lt"/>
                        <a:ea typeface="Calibri" panose="020F0502020204030204" pitchFamily="34" charset="0"/>
                        <a:cs typeface="Arial" panose="020B0604020202020204" pitchFamily="34" charset="0"/>
                      </a:endParaRPr>
                    </a:p>
                  </a:txBody>
                  <a:tcPr marL="68580" marR="68580" marT="0" marB="0"/>
                </a:tc>
                <a:tc>
                  <a:txBody>
                    <a:bodyPr/>
                    <a:lstStyle/>
                    <a:p>
                      <a:pPr algn="just">
                        <a:spcAft>
                          <a:spcPts val="600"/>
                        </a:spcAft>
                        <a:buNone/>
                      </a:pPr>
                      <a:r>
                        <a:rPr lang="en-US" sz="1200">
                          <a:effectLst/>
                          <a:latin typeface="+mn-lt"/>
                        </a:rPr>
                        <a:t>10.30 a.m.</a:t>
                      </a:r>
                      <a:endParaRPr lang="en-001" sz="1200">
                        <a:effectLst/>
                        <a:latin typeface="+mn-lt"/>
                      </a:endParaRPr>
                    </a:p>
                    <a:p>
                      <a:pPr algn="just">
                        <a:spcAft>
                          <a:spcPts val="600"/>
                        </a:spcAft>
                        <a:buNone/>
                      </a:pPr>
                      <a:r>
                        <a:rPr lang="en-US" sz="1200">
                          <a:effectLst/>
                          <a:latin typeface="+mn-lt"/>
                        </a:rPr>
                        <a:t>Holy Communion</a:t>
                      </a:r>
                      <a:endParaRPr lang="en-001" sz="1200">
                        <a:effectLst/>
                        <a:latin typeface="+mn-lt"/>
                        <a:ea typeface="Calibri" panose="020F0502020204030204" pitchFamily="34" charset="0"/>
                        <a:cs typeface="Arial" panose="020B0604020202020204" pitchFamily="34" charset="0"/>
                      </a:endParaRPr>
                    </a:p>
                  </a:txBody>
                  <a:tcPr marL="68580" marR="68580" marT="0" marB="0"/>
                </a:tc>
                <a:tc>
                  <a:txBody>
                    <a:bodyPr/>
                    <a:lstStyle/>
                    <a:p>
                      <a:pPr algn="just">
                        <a:buNone/>
                      </a:pPr>
                      <a:endParaRPr lang="en-001" sz="1100">
                        <a:effectLst/>
                        <a:latin typeface="+mn-lt"/>
                        <a:cs typeface="Arial" panose="020B0604020202020204" pitchFamily="34" charset="0"/>
                      </a:endParaRPr>
                    </a:p>
                  </a:txBody>
                  <a:tcPr marL="68580" marR="68580" marT="0" marB="0"/>
                </a:tc>
                <a:extLst>
                  <a:ext uri="{0D108BD9-81ED-4DB2-BD59-A6C34878D82A}">
                    <a16:rowId xmlns:a16="http://schemas.microsoft.com/office/drawing/2014/main" val="1962259876"/>
                  </a:ext>
                </a:extLst>
              </a:tr>
              <a:tr h="857900">
                <a:tc>
                  <a:txBody>
                    <a:bodyPr/>
                    <a:lstStyle/>
                    <a:p>
                      <a:pPr algn="just">
                        <a:spcAft>
                          <a:spcPts val="600"/>
                        </a:spcAft>
                        <a:buNone/>
                      </a:pPr>
                      <a:r>
                        <a:rPr lang="en-US" sz="1200">
                          <a:effectLst/>
                          <a:latin typeface="+mn-lt"/>
                        </a:rPr>
                        <a:t>Third Sunday</a:t>
                      </a:r>
                      <a:endParaRPr lang="en-001" sz="1200">
                        <a:effectLst/>
                        <a:latin typeface="+mn-lt"/>
                        <a:ea typeface="Calibri" panose="020F0502020204030204" pitchFamily="34" charset="0"/>
                        <a:cs typeface="Arial" panose="020B0604020202020204" pitchFamily="34" charset="0"/>
                      </a:endParaRPr>
                    </a:p>
                  </a:txBody>
                  <a:tcPr marL="68580" marR="68580" marT="0" marB="0"/>
                </a:tc>
                <a:tc>
                  <a:txBody>
                    <a:bodyPr/>
                    <a:lstStyle/>
                    <a:p>
                      <a:pPr algn="just">
                        <a:spcAft>
                          <a:spcPts val="600"/>
                        </a:spcAft>
                        <a:buNone/>
                      </a:pPr>
                      <a:r>
                        <a:rPr lang="en-US" sz="1200">
                          <a:effectLst/>
                          <a:latin typeface="+mn-lt"/>
                        </a:rPr>
                        <a:t>10.30 a.m.</a:t>
                      </a:r>
                      <a:endParaRPr lang="en-001" sz="1200">
                        <a:effectLst/>
                        <a:latin typeface="+mn-lt"/>
                      </a:endParaRPr>
                    </a:p>
                    <a:p>
                      <a:pPr algn="just">
                        <a:spcAft>
                          <a:spcPts val="600"/>
                        </a:spcAft>
                        <a:buNone/>
                      </a:pPr>
                      <a:r>
                        <a:rPr lang="en-US" sz="1200">
                          <a:effectLst/>
                          <a:latin typeface="+mn-lt"/>
                        </a:rPr>
                        <a:t>Holy Communion</a:t>
                      </a:r>
                      <a:endParaRPr lang="en-001" sz="1200">
                        <a:effectLst/>
                        <a:latin typeface="+mn-lt"/>
                      </a:endParaRPr>
                    </a:p>
                    <a:p>
                      <a:pPr algn="just">
                        <a:spcAft>
                          <a:spcPts val="600"/>
                        </a:spcAft>
                        <a:buNone/>
                      </a:pPr>
                      <a:r>
                        <a:rPr lang="en-US" sz="1200">
                          <a:effectLst/>
                          <a:latin typeface="+mn-lt"/>
                        </a:rPr>
                        <a:t> </a:t>
                      </a:r>
                      <a:endParaRPr lang="en-001" sz="1200">
                        <a:effectLst/>
                        <a:latin typeface="+mn-lt"/>
                        <a:ea typeface="Calibri" panose="020F0502020204030204" pitchFamily="34" charset="0"/>
                        <a:cs typeface="Arial" panose="020B0604020202020204" pitchFamily="34" charset="0"/>
                      </a:endParaRPr>
                    </a:p>
                  </a:txBody>
                  <a:tcPr marL="68580" marR="68580" marT="0" marB="0"/>
                </a:tc>
                <a:tc>
                  <a:txBody>
                    <a:bodyPr/>
                    <a:lstStyle/>
                    <a:p>
                      <a:pPr algn="just">
                        <a:spcAft>
                          <a:spcPts val="600"/>
                        </a:spcAft>
                        <a:buNone/>
                      </a:pPr>
                      <a:r>
                        <a:rPr lang="en-US" sz="1200">
                          <a:effectLst/>
                          <a:latin typeface="+mn-lt"/>
                        </a:rPr>
                        <a:t>10.30 a.m. </a:t>
                      </a:r>
                      <a:endParaRPr lang="en-001" sz="1200">
                        <a:effectLst/>
                        <a:latin typeface="+mn-lt"/>
                      </a:endParaRPr>
                    </a:p>
                    <a:p>
                      <a:pPr algn="just">
                        <a:spcAft>
                          <a:spcPts val="600"/>
                        </a:spcAft>
                        <a:buNone/>
                      </a:pPr>
                      <a:r>
                        <a:rPr lang="en-US" sz="1200">
                          <a:effectLst/>
                          <a:latin typeface="+mn-lt"/>
                        </a:rPr>
                        <a:t>Morning Worship</a:t>
                      </a:r>
                      <a:endParaRPr lang="en-001" sz="1200">
                        <a:effectLst/>
                        <a:latin typeface="+mn-lt"/>
                        <a:ea typeface="Calibri" panose="020F0502020204030204" pitchFamily="34" charset="0"/>
                        <a:cs typeface="Arial" panose="020B0604020202020204" pitchFamily="34" charset="0"/>
                      </a:endParaRPr>
                    </a:p>
                  </a:txBody>
                  <a:tcPr marL="68580" marR="68580" marT="0" marB="0"/>
                </a:tc>
                <a:tc>
                  <a:txBody>
                    <a:bodyPr/>
                    <a:lstStyle/>
                    <a:p>
                      <a:pPr algn="just">
                        <a:spcAft>
                          <a:spcPts val="600"/>
                        </a:spcAft>
                        <a:buNone/>
                      </a:pPr>
                      <a:r>
                        <a:rPr lang="en-US" sz="1200">
                          <a:effectLst/>
                          <a:latin typeface="+mn-lt"/>
                        </a:rPr>
                        <a:t>3.45 p.m.</a:t>
                      </a:r>
                      <a:endParaRPr lang="en-001" sz="1200">
                        <a:effectLst/>
                        <a:latin typeface="+mn-lt"/>
                      </a:endParaRPr>
                    </a:p>
                    <a:p>
                      <a:pPr algn="just">
                        <a:spcAft>
                          <a:spcPts val="600"/>
                        </a:spcAft>
                        <a:buNone/>
                      </a:pPr>
                      <a:r>
                        <a:rPr lang="en-US" sz="1200">
                          <a:effectLst/>
                          <a:latin typeface="+mn-lt"/>
                        </a:rPr>
                        <a:t>Holy Communion</a:t>
                      </a:r>
                      <a:endParaRPr lang="en-001" sz="1200">
                        <a:effectLst/>
                        <a:latin typeface="+mn-lt"/>
                      </a:endParaRPr>
                    </a:p>
                    <a:p>
                      <a:pPr algn="just">
                        <a:spcAft>
                          <a:spcPts val="600"/>
                        </a:spcAft>
                        <a:buNone/>
                      </a:pPr>
                      <a:r>
                        <a:rPr lang="en-US" sz="1200">
                          <a:effectLst/>
                          <a:latin typeface="+mn-lt"/>
                        </a:rPr>
                        <a:t> </a:t>
                      </a:r>
                      <a:endParaRPr lang="en-001" sz="120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11613503"/>
                  </a:ext>
                </a:extLst>
              </a:tr>
              <a:tr h="764649">
                <a:tc>
                  <a:txBody>
                    <a:bodyPr/>
                    <a:lstStyle/>
                    <a:p>
                      <a:pPr algn="just">
                        <a:spcAft>
                          <a:spcPts val="600"/>
                        </a:spcAft>
                        <a:buNone/>
                      </a:pPr>
                      <a:r>
                        <a:rPr lang="en-US" sz="1200">
                          <a:effectLst/>
                          <a:latin typeface="+mn-lt"/>
                        </a:rPr>
                        <a:t>Fourth Sunday</a:t>
                      </a:r>
                      <a:endParaRPr lang="en-001" sz="1200">
                        <a:effectLst/>
                        <a:latin typeface="+mn-lt"/>
                      </a:endParaRPr>
                    </a:p>
                    <a:p>
                      <a:pPr algn="just">
                        <a:spcAft>
                          <a:spcPts val="600"/>
                        </a:spcAft>
                        <a:buNone/>
                      </a:pPr>
                      <a:r>
                        <a:rPr lang="en-US" sz="1200">
                          <a:effectLst/>
                          <a:latin typeface="+mn-lt"/>
                        </a:rPr>
                        <a:t> </a:t>
                      </a:r>
                      <a:endParaRPr lang="en-001" sz="1200">
                        <a:effectLst/>
                        <a:latin typeface="+mn-lt"/>
                        <a:ea typeface="Calibri" panose="020F0502020204030204" pitchFamily="34" charset="0"/>
                        <a:cs typeface="Arial" panose="020B0604020202020204" pitchFamily="34" charset="0"/>
                      </a:endParaRPr>
                    </a:p>
                  </a:txBody>
                  <a:tcPr marL="68580" marR="68580" marT="0" marB="0"/>
                </a:tc>
                <a:tc>
                  <a:txBody>
                    <a:bodyPr/>
                    <a:lstStyle/>
                    <a:p>
                      <a:pPr algn="just">
                        <a:spcAft>
                          <a:spcPts val="600"/>
                        </a:spcAft>
                        <a:buNone/>
                      </a:pPr>
                      <a:r>
                        <a:rPr lang="en-US" sz="1200">
                          <a:effectLst/>
                          <a:latin typeface="+mn-lt"/>
                        </a:rPr>
                        <a:t>10.30 a.m.</a:t>
                      </a:r>
                      <a:endParaRPr lang="en-001" sz="1200">
                        <a:effectLst/>
                        <a:latin typeface="+mn-lt"/>
                      </a:endParaRPr>
                    </a:p>
                    <a:p>
                      <a:pPr algn="just">
                        <a:spcAft>
                          <a:spcPts val="600"/>
                        </a:spcAft>
                        <a:buNone/>
                      </a:pPr>
                      <a:r>
                        <a:rPr lang="en-US" sz="1200">
                          <a:effectLst/>
                          <a:latin typeface="+mn-lt"/>
                        </a:rPr>
                        <a:t>Morning Worship</a:t>
                      </a:r>
                      <a:endParaRPr lang="en-001" sz="1200">
                        <a:effectLst/>
                        <a:latin typeface="+mn-lt"/>
                        <a:ea typeface="Calibri" panose="020F0502020204030204" pitchFamily="34" charset="0"/>
                        <a:cs typeface="Arial" panose="020B0604020202020204" pitchFamily="34" charset="0"/>
                      </a:endParaRPr>
                    </a:p>
                  </a:txBody>
                  <a:tcPr marL="68580" marR="68580" marT="0" marB="0"/>
                </a:tc>
                <a:tc>
                  <a:txBody>
                    <a:bodyPr/>
                    <a:lstStyle/>
                    <a:p>
                      <a:pPr algn="just">
                        <a:spcAft>
                          <a:spcPts val="600"/>
                        </a:spcAft>
                        <a:buNone/>
                      </a:pPr>
                      <a:r>
                        <a:rPr lang="en-US" sz="1200">
                          <a:effectLst/>
                          <a:latin typeface="+mn-lt"/>
                        </a:rPr>
                        <a:t>10.30 a.m.</a:t>
                      </a:r>
                      <a:endParaRPr lang="en-001" sz="1200">
                        <a:effectLst/>
                        <a:latin typeface="+mn-lt"/>
                      </a:endParaRPr>
                    </a:p>
                    <a:p>
                      <a:pPr algn="just">
                        <a:spcAft>
                          <a:spcPts val="600"/>
                        </a:spcAft>
                        <a:buNone/>
                      </a:pPr>
                      <a:r>
                        <a:rPr lang="en-US" sz="1200">
                          <a:effectLst/>
                          <a:latin typeface="+mn-lt"/>
                        </a:rPr>
                        <a:t>Holy Communion</a:t>
                      </a:r>
                      <a:endParaRPr lang="en-001" sz="1200">
                        <a:effectLst/>
                        <a:latin typeface="+mn-lt"/>
                        <a:ea typeface="Calibri" panose="020F0502020204030204" pitchFamily="34" charset="0"/>
                        <a:cs typeface="Arial" panose="020B0604020202020204" pitchFamily="34" charset="0"/>
                      </a:endParaRPr>
                    </a:p>
                  </a:txBody>
                  <a:tcPr marL="68580" marR="68580" marT="0" marB="0"/>
                </a:tc>
                <a:tc>
                  <a:txBody>
                    <a:bodyPr/>
                    <a:lstStyle/>
                    <a:p>
                      <a:pPr algn="just">
                        <a:spcAft>
                          <a:spcPts val="600"/>
                        </a:spcAft>
                        <a:buNone/>
                      </a:pPr>
                      <a:r>
                        <a:rPr lang="en-US" sz="1200">
                          <a:effectLst/>
                          <a:latin typeface="+mn-lt"/>
                        </a:rPr>
                        <a:t> </a:t>
                      </a:r>
                      <a:endParaRPr lang="en-001" sz="120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95955067"/>
                  </a:ext>
                </a:extLst>
              </a:tr>
              <a:tr h="895200">
                <a:tc>
                  <a:txBody>
                    <a:bodyPr/>
                    <a:lstStyle/>
                    <a:p>
                      <a:pPr algn="just">
                        <a:spcAft>
                          <a:spcPts val="600"/>
                        </a:spcAft>
                        <a:buNone/>
                      </a:pPr>
                      <a:r>
                        <a:rPr lang="en-US" sz="1200">
                          <a:effectLst/>
                          <a:latin typeface="+mn-lt"/>
                        </a:rPr>
                        <a:t>Fifth Sunday</a:t>
                      </a:r>
                      <a:endParaRPr lang="en-001" sz="1200">
                        <a:effectLst/>
                        <a:latin typeface="+mn-lt"/>
                        <a:ea typeface="Calibri" panose="020F0502020204030204" pitchFamily="34" charset="0"/>
                        <a:cs typeface="Arial" panose="020B0604020202020204" pitchFamily="34" charset="0"/>
                      </a:endParaRPr>
                    </a:p>
                  </a:txBody>
                  <a:tcPr marL="68580" marR="68580" marT="0" marB="0"/>
                </a:tc>
                <a:tc>
                  <a:txBody>
                    <a:bodyPr/>
                    <a:lstStyle/>
                    <a:p>
                      <a:pPr algn="just">
                        <a:spcAft>
                          <a:spcPts val="600"/>
                        </a:spcAft>
                        <a:buNone/>
                      </a:pPr>
                      <a:r>
                        <a:rPr lang="en-US" sz="1200" dirty="0">
                          <a:effectLst/>
                          <a:latin typeface="+mn-lt"/>
                        </a:rPr>
                        <a:t>We are in talks about ‘Emmanuel group’ gathering together for worship on 5th Sundays</a:t>
                      </a:r>
                      <a:endParaRPr lang="en-001" sz="12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algn="just">
                        <a:buNone/>
                      </a:pPr>
                      <a:endParaRPr lang="en-001" sz="1100">
                        <a:effectLst/>
                        <a:latin typeface="+mn-lt"/>
                        <a:cs typeface="Arial" panose="020B0604020202020204" pitchFamily="34" charset="0"/>
                      </a:endParaRPr>
                    </a:p>
                  </a:txBody>
                  <a:tcPr marL="68580" marR="68580" marT="0" marB="0"/>
                </a:tc>
                <a:tc>
                  <a:txBody>
                    <a:bodyPr/>
                    <a:lstStyle/>
                    <a:p>
                      <a:pPr algn="just">
                        <a:buNone/>
                      </a:pPr>
                      <a:endParaRPr lang="en-001" sz="1100" dirty="0">
                        <a:effectLst/>
                        <a:latin typeface="+mn-lt"/>
                        <a:cs typeface="Arial" panose="020B0604020202020204" pitchFamily="34" charset="0"/>
                      </a:endParaRPr>
                    </a:p>
                  </a:txBody>
                  <a:tcPr marL="68580" marR="68580" marT="0" marB="0"/>
                </a:tc>
                <a:extLst>
                  <a:ext uri="{0D108BD9-81ED-4DB2-BD59-A6C34878D82A}">
                    <a16:rowId xmlns:a16="http://schemas.microsoft.com/office/drawing/2014/main" val="792849121"/>
                  </a:ext>
                </a:extLst>
              </a:tr>
            </a:tbl>
          </a:graphicData>
        </a:graphic>
      </p:graphicFrame>
      <p:sp>
        <p:nvSpPr>
          <p:cNvPr id="7" name="Rectangle 1">
            <a:extLst>
              <a:ext uri="{FF2B5EF4-FFF2-40B4-BE49-F238E27FC236}">
                <a16:creationId xmlns:a16="http://schemas.microsoft.com/office/drawing/2014/main" id="{7190682A-81B3-CDB6-3E69-8DA586980381}"/>
              </a:ext>
            </a:extLst>
          </p:cNvPr>
          <p:cNvSpPr>
            <a:spLocks noChangeArrowheads="1"/>
          </p:cNvSpPr>
          <p:nvPr/>
        </p:nvSpPr>
        <p:spPr bwMode="auto">
          <a:xfrm>
            <a:off x="3869267" y="779229"/>
            <a:ext cx="6764867" cy="784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52352" rIns="91440" bIns="7617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001" sz="1800" b="1" i="0" u="sng" strike="noStrike" cap="none" normalizeH="0" baseline="0" dirty="0">
                <a:ln>
                  <a:noFill/>
                </a:ln>
                <a:solidFill>
                  <a:srgbClr val="7030A0"/>
                </a:solidFill>
                <a:effectLst/>
                <a:latin typeface="+mj-lt"/>
                <a:ea typeface="SimSun" panose="02010600030101010101" pitchFamily="2" charset="-122"/>
                <a:cs typeface="Times New Roman" panose="02020603050405020304" pitchFamily="18" charset="0"/>
              </a:rPr>
              <a:t>Current Monthly Service Structure</a:t>
            </a:r>
            <a:endParaRPr kumimoji="0" lang="en-GB" altLang="en-001" sz="1800" b="1" i="0" u="sng" strike="noStrike" cap="none" normalizeH="0" baseline="0" dirty="0">
              <a:ln>
                <a:noFill/>
              </a:ln>
              <a:solidFill>
                <a:srgbClr val="0092C3"/>
              </a:solidFill>
              <a:effectLst/>
              <a:latin typeface="+mj-lt"/>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001"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97844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E336A-A32E-29B5-2BD9-A3B8197FFB17}"/>
              </a:ext>
            </a:extLst>
          </p:cNvPr>
          <p:cNvSpPr>
            <a:spLocks noGrp="1"/>
          </p:cNvSpPr>
          <p:nvPr>
            <p:ph type="title"/>
          </p:nvPr>
        </p:nvSpPr>
        <p:spPr/>
        <p:txBody>
          <a:bodyPr/>
          <a:lstStyle/>
          <a:p>
            <a:pPr algn="ctr"/>
            <a:r>
              <a:rPr lang="en-GB" dirty="0"/>
              <a:t>Our Outreach and Community Engagement </a:t>
            </a:r>
          </a:p>
        </p:txBody>
      </p:sp>
      <p:sp>
        <p:nvSpPr>
          <p:cNvPr id="4" name="Footer Placeholder 3">
            <a:extLst>
              <a:ext uri="{FF2B5EF4-FFF2-40B4-BE49-F238E27FC236}">
                <a16:creationId xmlns:a16="http://schemas.microsoft.com/office/drawing/2014/main" id="{FE5657CC-BDB1-E1F0-3B81-2B61212979B4}"/>
              </a:ext>
            </a:extLst>
          </p:cNvPr>
          <p:cNvSpPr>
            <a:spLocks noGrp="1"/>
          </p:cNvSpPr>
          <p:nvPr>
            <p:ph type="ftr" sz="quarter" idx="11"/>
          </p:nvPr>
        </p:nvSpPr>
        <p:spPr/>
        <p:txBody>
          <a:bodyPr/>
          <a:lstStyle/>
          <a:p>
            <a:r>
              <a:rPr lang="en-GB" dirty="0"/>
              <a:t>Emmanuel, Northampton, Diocese of Peterborough </a:t>
            </a:r>
          </a:p>
          <a:p>
            <a:endParaRPr lang="en-GB" dirty="0"/>
          </a:p>
        </p:txBody>
      </p:sp>
      <p:sp>
        <p:nvSpPr>
          <p:cNvPr id="5" name="Slide Number Placeholder 4">
            <a:extLst>
              <a:ext uri="{FF2B5EF4-FFF2-40B4-BE49-F238E27FC236}">
                <a16:creationId xmlns:a16="http://schemas.microsoft.com/office/drawing/2014/main" id="{FCD6EB35-7C99-D946-2D5F-5E38A9BA97CD}"/>
              </a:ext>
            </a:extLst>
          </p:cNvPr>
          <p:cNvSpPr>
            <a:spLocks noGrp="1"/>
          </p:cNvSpPr>
          <p:nvPr>
            <p:ph type="sldNum" sz="quarter" idx="12"/>
          </p:nvPr>
        </p:nvSpPr>
        <p:spPr/>
        <p:txBody>
          <a:bodyPr/>
          <a:lstStyle/>
          <a:p>
            <a:fld id="{1E78D439-D759-41A2-8BB1-D247A1B299C6}" type="slidenum">
              <a:rPr lang="en-GB" smtClean="0"/>
              <a:t>25</a:t>
            </a:fld>
            <a:endParaRPr lang="en-GB"/>
          </a:p>
        </p:txBody>
      </p:sp>
      <p:sp>
        <p:nvSpPr>
          <p:cNvPr id="6" name="TextBox 5">
            <a:extLst>
              <a:ext uri="{FF2B5EF4-FFF2-40B4-BE49-F238E27FC236}">
                <a16:creationId xmlns:a16="http://schemas.microsoft.com/office/drawing/2014/main" id="{A63347B7-2A93-94A9-CD56-157FE8B8CB30}"/>
              </a:ext>
            </a:extLst>
          </p:cNvPr>
          <p:cNvSpPr txBox="1"/>
          <p:nvPr/>
        </p:nvSpPr>
        <p:spPr>
          <a:xfrm>
            <a:off x="3588515" y="5549523"/>
            <a:ext cx="6768708" cy="923330"/>
          </a:xfrm>
          <a:prstGeom prst="rect">
            <a:avLst/>
          </a:prstGeom>
          <a:noFill/>
        </p:spPr>
        <p:txBody>
          <a:bodyPr wrap="square" rtlCol="0">
            <a:spAutoFit/>
          </a:bodyPr>
          <a:lstStyle/>
          <a:p>
            <a:r>
              <a:rPr lang="en-US" dirty="0">
                <a:hlinkClick r:id="rId2"/>
              </a:rPr>
              <a:t>Check out the groups in action on :</a:t>
            </a:r>
          </a:p>
          <a:p>
            <a:r>
              <a:rPr lang="en-US" dirty="0">
                <a:hlinkClick r:id="rId3"/>
              </a:rPr>
              <a:t>https://</a:t>
            </a:r>
            <a:r>
              <a:rPr lang="en-US" dirty="0" err="1">
                <a:hlinkClick r:id="rId3"/>
              </a:rPr>
              <a:t>www.facebook.com</a:t>
            </a:r>
            <a:r>
              <a:rPr lang="en-US" dirty="0">
                <a:hlinkClick r:id="rId3"/>
              </a:rPr>
              <a:t>/</a:t>
            </a:r>
            <a:r>
              <a:rPr lang="en-US" dirty="0" err="1">
                <a:hlinkClick r:id="rId3"/>
              </a:rPr>
              <a:t>TheEmmanuelGroupOfChurches</a:t>
            </a:r>
            <a:endParaRPr lang="en-001" dirty="0"/>
          </a:p>
          <a:p>
            <a:endParaRPr lang="en-US" dirty="0">
              <a:hlinkClick r:id="rId2"/>
            </a:endParaRPr>
          </a:p>
        </p:txBody>
      </p:sp>
      <p:sp>
        <p:nvSpPr>
          <p:cNvPr id="8" name="Rectangle 1">
            <a:extLst>
              <a:ext uri="{FF2B5EF4-FFF2-40B4-BE49-F238E27FC236}">
                <a16:creationId xmlns:a16="http://schemas.microsoft.com/office/drawing/2014/main" id="{70CEECA4-4548-0459-71B4-BEC325008B3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001" altLang="en-001" sz="1800" b="0" i="0" u="none" strike="noStrike" cap="none" normalizeH="0" baseline="0">
                <a:ln>
                  <a:noFill/>
                </a:ln>
                <a:solidFill>
                  <a:schemeClr val="tx1"/>
                </a:solidFill>
                <a:effectLst/>
                <a:latin typeface="Arial" panose="020B0604020202020204" pitchFamily="34" charset="0"/>
              </a:rPr>
            </a:br>
            <a:endParaRPr kumimoji="0" lang="en-001" altLang="en-001" sz="1800" b="0" i="0" u="none" strike="noStrike" cap="none" normalizeH="0" baseline="0">
              <a:ln>
                <a:noFill/>
              </a:ln>
              <a:solidFill>
                <a:schemeClr val="tx1"/>
              </a:solidFill>
              <a:effectLst/>
              <a:latin typeface="Arial" panose="020B0604020202020204" pitchFamily="34" charset="0"/>
            </a:endParaRPr>
          </a:p>
        </p:txBody>
      </p:sp>
      <p:sp>
        <p:nvSpPr>
          <p:cNvPr id="12" name="Rectangle 2">
            <a:extLst>
              <a:ext uri="{FF2B5EF4-FFF2-40B4-BE49-F238E27FC236}">
                <a16:creationId xmlns:a16="http://schemas.microsoft.com/office/drawing/2014/main" id="{773CBD70-49AA-9E87-7A2B-243BF75CAF5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001" altLang="en-001" sz="1800" b="0" i="0" u="none" strike="noStrike" cap="none" normalizeH="0" baseline="0">
                <a:ln>
                  <a:noFill/>
                </a:ln>
                <a:solidFill>
                  <a:schemeClr val="tx1"/>
                </a:solidFill>
                <a:effectLst/>
                <a:latin typeface="Arial" panose="020B0604020202020204" pitchFamily="34" charset="0"/>
              </a:rPr>
            </a:br>
            <a:endParaRPr kumimoji="0" lang="en-001" altLang="en-001" sz="1800" b="0" i="0" u="none" strike="noStrike" cap="none" normalizeH="0" baseline="0">
              <a:ln>
                <a:noFill/>
              </a:ln>
              <a:solidFill>
                <a:schemeClr val="tx1"/>
              </a:solidFill>
              <a:effectLst/>
              <a:latin typeface="Arial" panose="020B0604020202020204" pitchFamily="34" charset="0"/>
            </a:endParaRPr>
          </a:p>
        </p:txBody>
      </p:sp>
      <p:sp>
        <p:nvSpPr>
          <p:cNvPr id="19" name="TextBox 18">
            <a:extLst>
              <a:ext uri="{FF2B5EF4-FFF2-40B4-BE49-F238E27FC236}">
                <a16:creationId xmlns:a16="http://schemas.microsoft.com/office/drawing/2014/main" id="{FB5FB82B-A826-9D66-2046-D30A4D76E8B0}"/>
              </a:ext>
            </a:extLst>
          </p:cNvPr>
          <p:cNvSpPr txBox="1"/>
          <p:nvPr/>
        </p:nvSpPr>
        <p:spPr>
          <a:xfrm>
            <a:off x="3512360" y="2553312"/>
            <a:ext cx="8227695" cy="2031325"/>
          </a:xfrm>
          <a:prstGeom prst="rect">
            <a:avLst/>
          </a:prstGeom>
          <a:noFill/>
        </p:spPr>
        <p:txBody>
          <a:bodyPr wrap="square" rtlCol="0">
            <a:spAutoFit/>
          </a:bodyPr>
          <a:lstStyle/>
          <a:p>
            <a:r>
              <a:rPr lang="en-GB" b="1" dirty="0"/>
              <a:t>Family Tots at Emmanuel </a:t>
            </a:r>
            <a:r>
              <a:rPr lang="en-GB" dirty="0"/>
              <a:t>provides a relaxed atmosphere and safe play where adults, toddlers and babies can enjoy meeting. We aim to help them to make friends and develop social skills. We have sessions every Wednesday and offer play, craftwork, drinks and snacks, singing and music. At Christmas we hold a short Carol Service and Christmas party. Two new groups have commenced since lockdown, a smaller group supporting individuals who experience of have experienced domestic abuse, and a Grandparents Group.</a:t>
            </a:r>
          </a:p>
        </p:txBody>
      </p:sp>
      <p:pic>
        <p:nvPicPr>
          <p:cNvPr id="20" name="Picture 19">
            <a:extLst>
              <a:ext uri="{FF2B5EF4-FFF2-40B4-BE49-F238E27FC236}">
                <a16:creationId xmlns:a16="http://schemas.microsoft.com/office/drawing/2014/main" id="{CC21E51F-82E2-066F-5A01-8DD6356E17CB}"/>
              </a:ext>
            </a:extLst>
          </p:cNvPr>
          <p:cNvPicPr>
            <a:picLocks noChangeAspect="1"/>
          </p:cNvPicPr>
          <p:nvPr/>
        </p:nvPicPr>
        <p:blipFill>
          <a:blip r:embed="rId4"/>
          <a:stretch>
            <a:fillRect/>
          </a:stretch>
        </p:blipFill>
        <p:spPr>
          <a:xfrm>
            <a:off x="6260276" y="741013"/>
            <a:ext cx="1328057" cy="1770743"/>
          </a:xfrm>
          <a:prstGeom prst="rect">
            <a:avLst/>
          </a:prstGeom>
        </p:spPr>
      </p:pic>
      <p:pic>
        <p:nvPicPr>
          <p:cNvPr id="21" name="Picture 20">
            <a:extLst>
              <a:ext uri="{FF2B5EF4-FFF2-40B4-BE49-F238E27FC236}">
                <a16:creationId xmlns:a16="http://schemas.microsoft.com/office/drawing/2014/main" id="{C0E37399-6452-7E6F-C74B-906907D15D3C}"/>
              </a:ext>
            </a:extLst>
          </p:cNvPr>
          <p:cNvPicPr>
            <a:picLocks noChangeAspect="1"/>
          </p:cNvPicPr>
          <p:nvPr/>
        </p:nvPicPr>
        <p:blipFill>
          <a:blip r:embed="rId5"/>
          <a:stretch>
            <a:fillRect/>
          </a:stretch>
        </p:blipFill>
        <p:spPr>
          <a:xfrm>
            <a:off x="7934103" y="741012"/>
            <a:ext cx="1328058" cy="1770744"/>
          </a:xfrm>
          <a:prstGeom prst="rect">
            <a:avLst/>
          </a:prstGeom>
        </p:spPr>
      </p:pic>
      <p:pic>
        <p:nvPicPr>
          <p:cNvPr id="25" name="Picture 24">
            <a:extLst>
              <a:ext uri="{FF2B5EF4-FFF2-40B4-BE49-F238E27FC236}">
                <a16:creationId xmlns:a16="http://schemas.microsoft.com/office/drawing/2014/main" id="{49B93767-D95C-4668-E4D5-19C8A6A277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8515" y="741013"/>
            <a:ext cx="2001592" cy="1675575"/>
          </a:xfrm>
          <a:prstGeom prst="rect">
            <a:avLst/>
          </a:prstGeom>
        </p:spPr>
      </p:pic>
      <p:pic>
        <p:nvPicPr>
          <p:cNvPr id="30" name="Picture 29">
            <a:extLst>
              <a:ext uri="{FF2B5EF4-FFF2-40B4-BE49-F238E27FC236}">
                <a16:creationId xmlns:a16="http://schemas.microsoft.com/office/drawing/2014/main" id="{5E5AA641-D7FE-D4A8-CA86-C31653B40060}"/>
              </a:ext>
            </a:extLst>
          </p:cNvPr>
          <p:cNvPicPr>
            <a:picLocks noChangeAspect="1"/>
          </p:cNvPicPr>
          <p:nvPr/>
        </p:nvPicPr>
        <p:blipFill>
          <a:blip r:embed="rId7"/>
          <a:stretch>
            <a:fillRect/>
          </a:stretch>
        </p:blipFill>
        <p:spPr>
          <a:xfrm>
            <a:off x="9126881" y="4441528"/>
            <a:ext cx="1371974" cy="1371974"/>
          </a:xfrm>
          <a:prstGeom prst="rect">
            <a:avLst/>
          </a:prstGeom>
        </p:spPr>
      </p:pic>
      <p:pic>
        <p:nvPicPr>
          <p:cNvPr id="31" name="Picture 30">
            <a:extLst>
              <a:ext uri="{FF2B5EF4-FFF2-40B4-BE49-F238E27FC236}">
                <a16:creationId xmlns:a16="http://schemas.microsoft.com/office/drawing/2014/main" id="{5C53F7C0-ADED-00B2-30ED-E26E7BB463F5}"/>
              </a:ext>
            </a:extLst>
          </p:cNvPr>
          <p:cNvPicPr>
            <a:picLocks noChangeAspect="1"/>
          </p:cNvPicPr>
          <p:nvPr/>
        </p:nvPicPr>
        <p:blipFill>
          <a:blip r:embed="rId8"/>
          <a:stretch>
            <a:fillRect/>
          </a:stretch>
        </p:blipFill>
        <p:spPr>
          <a:xfrm>
            <a:off x="7512875" y="4441528"/>
            <a:ext cx="1371974" cy="1371974"/>
          </a:xfrm>
          <a:prstGeom prst="rect">
            <a:avLst/>
          </a:prstGeom>
        </p:spPr>
      </p:pic>
    </p:spTree>
    <p:extLst>
      <p:ext uri="{BB962C8B-B14F-4D97-AF65-F5344CB8AC3E}">
        <p14:creationId xmlns:p14="http://schemas.microsoft.com/office/powerpoint/2010/main" val="3247177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68305-D2D4-E6E1-D253-B064394362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A721DE-A7F5-D6EA-BC68-7FDF2F95A6F6}"/>
              </a:ext>
            </a:extLst>
          </p:cNvPr>
          <p:cNvSpPr>
            <a:spLocks noGrp="1"/>
          </p:cNvSpPr>
          <p:nvPr>
            <p:ph type="title"/>
          </p:nvPr>
        </p:nvSpPr>
        <p:spPr/>
        <p:txBody>
          <a:bodyPr/>
          <a:lstStyle/>
          <a:p>
            <a:pPr algn="ctr"/>
            <a:r>
              <a:rPr lang="en-GB" dirty="0"/>
              <a:t>Our Outreach and Community Engagement </a:t>
            </a:r>
          </a:p>
        </p:txBody>
      </p:sp>
      <p:sp>
        <p:nvSpPr>
          <p:cNvPr id="4" name="Footer Placeholder 3">
            <a:extLst>
              <a:ext uri="{FF2B5EF4-FFF2-40B4-BE49-F238E27FC236}">
                <a16:creationId xmlns:a16="http://schemas.microsoft.com/office/drawing/2014/main" id="{9C852929-80D3-6789-F00E-0E923749FA53}"/>
              </a:ext>
            </a:extLst>
          </p:cNvPr>
          <p:cNvSpPr>
            <a:spLocks noGrp="1"/>
          </p:cNvSpPr>
          <p:nvPr>
            <p:ph type="ftr" sz="quarter" idx="11"/>
          </p:nvPr>
        </p:nvSpPr>
        <p:spPr/>
        <p:txBody>
          <a:bodyPr/>
          <a:lstStyle/>
          <a:p>
            <a:r>
              <a:rPr lang="en-GB" dirty="0"/>
              <a:t>Emmanuel, Northampton, Diocese of Peterborough </a:t>
            </a:r>
          </a:p>
          <a:p>
            <a:endParaRPr lang="en-GB" dirty="0"/>
          </a:p>
        </p:txBody>
      </p:sp>
      <p:sp>
        <p:nvSpPr>
          <p:cNvPr id="5" name="Slide Number Placeholder 4">
            <a:extLst>
              <a:ext uri="{FF2B5EF4-FFF2-40B4-BE49-F238E27FC236}">
                <a16:creationId xmlns:a16="http://schemas.microsoft.com/office/drawing/2014/main" id="{BA8997E0-12E2-2FDF-C046-84C7D4F12F62}"/>
              </a:ext>
            </a:extLst>
          </p:cNvPr>
          <p:cNvSpPr>
            <a:spLocks noGrp="1"/>
          </p:cNvSpPr>
          <p:nvPr>
            <p:ph type="sldNum" sz="quarter" idx="12"/>
          </p:nvPr>
        </p:nvSpPr>
        <p:spPr/>
        <p:txBody>
          <a:bodyPr/>
          <a:lstStyle/>
          <a:p>
            <a:fld id="{1E78D439-D759-41A2-8BB1-D247A1B299C6}" type="slidenum">
              <a:rPr lang="en-GB" smtClean="0"/>
              <a:t>26</a:t>
            </a:fld>
            <a:endParaRPr lang="en-GB"/>
          </a:p>
        </p:txBody>
      </p:sp>
      <p:pic>
        <p:nvPicPr>
          <p:cNvPr id="7" name="Picture 6">
            <a:extLst>
              <a:ext uri="{FF2B5EF4-FFF2-40B4-BE49-F238E27FC236}">
                <a16:creationId xmlns:a16="http://schemas.microsoft.com/office/drawing/2014/main" id="{6543D58A-7D61-B8D1-714B-AD306DFBB719}"/>
              </a:ext>
            </a:extLst>
          </p:cNvPr>
          <p:cNvPicPr>
            <a:picLocks noChangeAspect="1"/>
          </p:cNvPicPr>
          <p:nvPr/>
        </p:nvPicPr>
        <p:blipFill>
          <a:blip r:embed="rId2"/>
          <a:stretch>
            <a:fillRect/>
          </a:stretch>
        </p:blipFill>
        <p:spPr>
          <a:xfrm>
            <a:off x="7331975" y="5231575"/>
            <a:ext cx="1251096" cy="1144291"/>
          </a:xfrm>
          <a:prstGeom prst="rect">
            <a:avLst/>
          </a:prstGeom>
        </p:spPr>
      </p:pic>
      <p:pic>
        <p:nvPicPr>
          <p:cNvPr id="10" name="Picture 9">
            <a:extLst>
              <a:ext uri="{FF2B5EF4-FFF2-40B4-BE49-F238E27FC236}">
                <a16:creationId xmlns:a16="http://schemas.microsoft.com/office/drawing/2014/main" id="{06AE916B-AC5B-28A7-9FE2-1EE7C4766072}"/>
              </a:ext>
            </a:extLst>
          </p:cNvPr>
          <p:cNvPicPr>
            <a:picLocks noChangeAspect="1"/>
          </p:cNvPicPr>
          <p:nvPr/>
        </p:nvPicPr>
        <p:blipFill>
          <a:blip r:embed="rId3"/>
          <a:stretch>
            <a:fillRect/>
          </a:stretch>
        </p:blipFill>
        <p:spPr>
          <a:xfrm>
            <a:off x="8774087" y="2470686"/>
            <a:ext cx="2013396" cy="2013396"/>
          </a:xfrm>
          <a:prstGeom prst="rect">
            <a:avLst/>
          </a:prstGeom>
        </p:spPr>
      </p:pic>
      <p:pic>
        <p:nvPicPr>
          <p:cNvPr id="11" name="Picture 10">
            <a:extLst>
              <a:ext uri="{FF2B5EF4-FFF2-40B4-BE49-F238E27FC236}">
                <a16:creationId xmlns:a16="http://schemas.microsoft.com/office/drawing/2014/main" id="{88781915-0169-A4DF-BECA-D086F5BD2DBA}"/>
              </a:ext>
            </a:extLst>
          </p:cNvPr>
          <p:cNvPicPr>
            <a:picLocks noChangeAspect="1"/>
          </p:cNvPicPr>
          <p:nvPr/>
        </p:nvPicPr>
        <p:blipFill>
          <a:blip r:embed="rId4"/>
          <a:stretch>
            <a:fillRect/>
          </a:stretch>
        </p:blipFill>
        <p:spPr>
          <a:xfrm>
            <a:off x="7321898" y="444681"/>
            <a:ext cx="3475599" cy="1821004"/>
          </a:xfrm>
          <a:prstGeom prst="rect">
            <a:avLst/>
          </a:prstGeom>
        </p:spPr>
      </p:pic>
      <p:sp>
        <p:nvSpPr>
          <p:cNvPr id="8" name="Rectangle 1">
            <a:extLst>
              <a:ext uri="{FF2B5EF4-FFF2-40B4-BE49-F238E27FC236}">
                <a16:creationId xmlns:a16="http://schemas.microsoft.com/office/drawing/2014/main" id="{0F2F3FDF-6271-4136-7513-B6FE56A92B4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001" altLang="en-001" sz="1800" b="0" i="0" u="none" strike="noStrike" cap="none" normalizeH="0" baseline="0">
                <a:ln>
                  <a:noFill/>
                </a:ln>
                <a:solidFill>
                  <a:schemeClr val="tx1"/>
                </a:solidFill>
                <a:effectLst/>
                <a:latin typeface="Arial" panose="020B0604020202020204" pitchFamily="34" charset="0"/>
              </a:rPr>
            </a:br>
            <a:endParaRPr kumimoji="0" lang="en-001" altLang="en-001" sz="1800" b="0" i="0" u="none" strike="noStrike" cap="none" normalizeH="0" baseline="0">
              <a:ln>
                <a:noFill/>
              </a:ln>
              <a:solidFill>
                <a:schemeClr val="tx1"/>
              </a:solidFill>
              <a:effectLst/>
              <a:latin typeface="Arial" panose="020B0604020202020204" pitchFamily="34" charset="0"/>
            </a:endParaRPr>
          </a:p>
        </p:txBody>
      </p:sp>
      <p:sp>
        <p:nvSpPr>
          <p:cNvPr id="12" name="Rectangle 2">
            <a:extLst>
              <a:ext uri="{FF2B5EF4-FFF2-40B4-BE49-F238E27FC236}">
                <a16:creationId xmlns:a16="http://schemas.microsoft.com/office/drawing/2014/main" id="{3636DA4B-1A4F-2FDF-80DA-B70E605DDB20}"/>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001" altLang="en-001" sz="1800" b="0" i="0" u="none" strike="noStrike" cap="none" normalizeH="0" baseline="0">
                <a:ln>
                  <a:noFill/>
                </a:ln>
                <a:solidFill>
                  <a:schemeClr val="tx1"/>
                </a:solidFill>
                <a:effectLst/>
                <a:latin typeface="Arial" panose="020B0604020202020204" pitchFamily="34" charset="0"/>
              </a:rPr>
            </a:br>
            <a:endParaRPr kumimoji="0" lang="en-001" altLang="en-001" sz="1800" b="0" i="0" u="none" strike="noStrike" cap="none" normalizeH="0" baseline="0">
              <a:ln>
                <a:noFill/>
              </a:ln>
              <a:solidFill>
                <a:schemeClr val="tx1"/>
              </a:solidFill>
              <a:effectLst/>
              <a:latin typeface="Arial" panose="020B0604020202020204" pitchFamily="34" charset="0"/>
            </a:endParaRPr>
          </a:p>
        </p:txBody>
      </p:sp>
      <p:pic>
        <p:nvPicPr>
          <p:cNvPr id="15" name="Picture 14" descr="A collage of several images of kids and adults&#10;&#10;AI-generated content may be incorrect.">
            <a:extLst>
              <a:ext uri="{FF2B5EF4-FFF2-40B4-BE49-F238E27FC236}">
                <a16:creationId xmlns:a16="http://schemas.microsoft.com/office/drawing/2014/main" id="{C0BFD1C9-87DD-42F9-1887-D74CBD21EA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5380" y="2470673"/>
            <a:ext cx="1981040" cy="2013409"/>
          </a:xfrm>
          <a:prstGeom prst="rect">
            <a:avLst/>
          </a:prstGeom>
        </p:spPr>
      </p:pic>
      <p:pic>
        <p:nvPicPr>
          <p:cNvPr id="18" name="Picture 17" descr="A person standing in front of a display&#10;&#10;AI-generated content may be incorrect.">
            <a:extLst>
              <a:ext uri="{FF2B5EF4-FFF2-40B4-BE49-F238E27FC236}">
                <a16:creationId xmlns:a16="http://schemas.microsoft.com/office/drawing/2014/main" id="{7F3C9587-D1DF-1EE6-6682-8AE04A23AC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0873" y="5238874"/>
            <a:ext cx="1986624" cy="1117476"/>
          </a:xfrm>
          <a:prstGeom prst="rect">
            <a:avLst/>
          </a:prstGeom>
        </p:spPr>
      </p:pic>
      <p:sp>
        <p:nvSpPr>
          <p:cNvPr id="16" name="TextBox 15">
            <a:extLst>
              <a:ext uri="{FF2B5EF4-FFF2-40B4-BE49-F238E27FC236}">
                <a16:creationId xmlns:a16="http://schemas.microsoft.com/office/drawing/2014/main" id="{0F733DFE-D40A-0DE8-C1A5-37F4BE5F48CE}"/>
              </a:ext>
            </a:extLst>
          </p:cNvPr>
          <p:cNvSpPr txBox="1"/>
          <p:nvPr/>
        </p:nvSpPr>
        <p:spPr>
          <a:xfrm>
            <a:off x="3916853" y="1793212"/>
            <a:ext cx="2439592" cy="1631216"/>
          </a:xfrm>
          <a:prstGeom prst="rect">
            <a:avLst/>
          </a:prstGeom>
          <a:noFill/>
        </p:spPr>
        <p:txBody>
          <a:bodyPr wrap="square" rtlCol="0">
            <a:spAutoFit/>
          </a:bodyPr>
          <a:lstStyle/>
          <a:p>
            <a:pPr algn="ctr"/>
            <a:r>
              <a:rPr lang="en-001" sz="2000" b="1" u="sng" dirty="0">
                <a:solidFill>
                  <a:srgbClr val="7030A0"/>
                </a:solidFill>
              </a:rPr>
              <a:t>F.I.S.H</a:t>
            </a:r>
          </a:p>
          <a:p>
            <a:pPr algn="ctr"/>
            <a:r>
              <a:rPr lang="en-001" sz="2000" b="1" dirty="0">
                <a:solidFill>
                  <a:srgbClr val="7030A0"/>
                </a:solidFill>
              </a:rPr>
              <a:t>F</a:t>
            </a:r>
            <a:r>
              <a:rPr lang="en-001" sz="2000" dirty="0">
                <a:solidFill>
                  <a:srgbClr val="7030A0"/>
                </a:solidFill>
              </a:rPr>
              <a:t>ood, </a:t>
            </a:r>
            <a:r>
              <a:rPr lang="en-001" sz="2000" b="1" dirty="0">
                <a:solidFill>
                  <a:srgbClr val="7030A0"/>
                </a:solidFill>
              </a:rPr>
              <a:t>F</a:t>
            </a:r>
            <a:r>
              <a:rPr lang="en-001" sz="2000" dirty="0">
                <a:solidFill>
                  <a:srgbClr val="7030A0"/>
                </a:solidFill>
              </a:rPr>
              <a:t>aith and </a:t>
            </a:r>
            <a:r>
              <a:rPr lang="en-001" sz="2000" b="1" dirty="0">
                <a:solidFill>
                  <a:srgbClr val="7030A0"/>
                </a:solidFill>
              </a:rPr>
              <a:t>F</a:t>
            </a:r>
            <a:r>
              <a:rPr lang="en-001" sz="2000" dirty="0">
                <a:solidFill>
                  <a:srgbClr val="7030A0"/>
                </a:solidFill>
              </a:rPr>
              <a:t>un </a:t>
            </a:r>
            <a:r>
              <a:rPr lang="en-001" sz="2000" b="1" dirty="0">
                <a:solidFill>
                  <a:srgbClr val="7030A0"/>
                </a:solidFill>
              </a:rPr>
              <a:t>I</a:t>
            </a:r>
            <a:r>
              <a:rPr lang="en-001" sz="2000" dirty="0">
                <a:solidFill>
                  <a:srgbClr val="7030A0"/>
                </a:solidFill>
              </a:rPr>
              <a:t>n</a:t>
            </a:r>
          </a:p>
          <a:p>
            <a:pPr algn="ctr"/>
            <a:r>
              <a:rPr lang="en-001" sz="2000" b="1" dirty="0">
                <a:solidFill>
                  <a:srgbClr val="7030A0"/>
                </a:solidFill>
              </a:rPr>
              <a:t>S</a:t>
            </a:r>
            <a:r>
              <a:rPr lang="en-001" sz="2000" dirty="0">
                <a:solidFill>
                  <a:srgbClr val="7030A0"/>
                </a:solidFill>
              </a:rPr>
              <a:t>chool </a:t>
            </a:r>
          </a:p>
          <a:p>
            <a:pPr algn="ctr"/>
            <a:r>
              <a:rPr lang="en-001" sz="2000" b="1" dirty="0">
                <a:solidFill>
                  <a:srgbClr val="7030A0"/>
                </a:solidFill>
              </a:rPr>
              <a:t>H</a:t>
            </a:r>
            <a:r>
              <a:rPr lang="en-001" sz="2000" dirty="0">
                <a:solidFill>
                  <a:srgbClr val="7030A0"/>
                </a:solidFill>
              </a:rPr>
              <a:t>oliday’s</a:t>
            </a:r>
          </a:p>
        </p:txBody>
      </p:sp>
      <p:pic>
        <p:nvPicPr>
          <p:cNvPr id="22" name="Picture 21" descr="A group of people on a truck&#10;&#10;AI-generated content may be incorrect.">
            <a:extLst>
              <a:ext uri="{FF2B5EF4-FFF2-40B4-BE49-F238E27FC236}">
                <a16:creationId xmlns:a16="http://schemas.microsoft.com/office/drawing/2014/main" id="{0870D15D-55E7-38C8-7A03-F6A6FBA213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5100" y="5128204"/>
            <a:ext cx="1709385" cy="1135434"/>
          </a:xfrm>
          <a:prstGeom prst="rect">
            <a:avLst/>
          </a:prstGeom>
        </p:spPr>
      </p:pic>
      <p:sp>
        <p:nvSpPr>
          <p:cNvPr id="28" name="TextBox 27">
            <a:extLst>
              <a:ext uri="{FF2B5EF4-FFF2-40B4-BE49-F238E27FC236}">
                <a16:creationId xmlns:a16="http://schemas.microsoft.com/office/drawing/2014/main" id="{907C3DDF-F83F-BB8D-F4D7-16001C9A2F36}"/>
              </a:ext>
            </a:extLst>
          </p:cNvPr>
          <p:cNvSpPr txBox="1"/>
          <p:nvPr/>
        </p:nvSpPr>
        <p:spPr>
          <a:xfrm>
            <a:off x="4066808" y="4689083"/>
            <a:ext cx="6824945" cy="369332"/>
          </a:xfrm>
          <a:prstGeom prst="rect">
            <a:avLst/>
          </a:prstGeom>
          <a:noFill/>
        </p:spPr>
        <p:txBody>
          <a:bodyPr wrap="none" rtlCol="0">
            <a:spAutoFit/>
          </a:bodyPr>
          <a:lstStyle/>
          <a:p>
            <a:r>
              <a:rPr lang="en-001" b="1" dirty="0">
                <a:solidFill>
                  <a:schemeClr val="accent2">
                    <a:lumMod val="60000"/>
                    <a:lumOff val="40000"/>
                  </a:schemeClr>
                </a:solidFill>
              </a:rPr>
              <a:t>Summer Canarnival, The Christmas Parade and The Christmas Fair! </a:t>
            </a:r>
          </a:p>
        </p:txBody>
      </p:sp>
      <p:pic>
        <p:nvPicPr>
          <p:cNvPr id="29" name="Picture 28" descr="A group of people in clothing&#10;&#10;AI-generated content may be incorrect.">
            <a:extLst>
              <a:ext uri="{FF2B5EF4-FFF2-40B4-BE49-F238E27FC236}">
                <a16:creationId xmlns:a16="http://schemas.microsoft.com/office/drawing/2014/main" id="{D6AE2DDD-718F-B9F1-B3FB-7536BC8565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6705" y="5171697"/>
            <a:ext cx="1497468" cy="1144292"/>
          </a:xfrm>
          <a:prstGeom prst="rect">
            <a:avLst/>
          </a:prstGeom>
        </p:spPr>
      </p:pic>
      <p:pic>
        <p:nvPicPr>
          <p:cNvPr id="30" name="Picture 29">
            <a:extLst>
              <a:ext uri="{FF2B5EF4-FFF2-40B4-BE49-F238E27FC236}">
                <a16:creationId xmlns:a16="http://schemas.microsoft.com/office/drawing/2014/main" id="{1D3A087F-A6F6-9BED-CD57-FD1592E60956}"/>
              </a:ext>
            </a:extLst>
          </p:cNvPr>
          <p:cNvPicPr>
            <a:picLocks noChangeAspect="1"/>
          </p:cNvPicPr>
          <p:nvPr/>
        </p:nvPicPr>
        <p:blipFill>
          <a:blip r:embed="rId9"/>
          <a:stretch>
            <a:fillRect/>
          </a:stretch>
        </p:blipFill>
        <p:spPr>
          <a:xfrm>
            <a:off x="3213407" y="362935"/>
            <a:ext cx="4118568" cy="1707370"/>
          </a:xfrm>
          <a:prstGeom prst="rect">
            <a:avLst/>
          </a:prstGeom>
        </p:spPr>
      </p:pic>
      <p:pic>
        <p:nvPicPr>
          <p:cNvPr id="3" name="Picture 2">
            <a:extLst>
              <a:ext uri="{FF2B5EF4-FFF2-40B4-BE49-F238E27FC236}">
                <a16:creationId xmlns:a16="http://schemas.microsoft.com/office/drawing/2014/main" id="{A40F6603-A945-FAFE-F84E-6D4911E56442}"/>
              </a:ext>
            </a:extLst>
          </p:cNvPr>
          <p:cNvPicPr>
            <a:picLocks noChangeAspect="1"/>
          </p:cNvPicPr>
          <p:nvPr/>
        </p:nvPicPr>
        <p:blipFill>
          <a:blip r:embed="rId10"/>
          <a:stretch>
            <a:fillRect/>
          </a:stretch>
        </p:blipFill>
        <p:spPr>
          <a:xfrm>
            <a:off x="3511496" y="3388803"/>
            <a:ext cx="1496916" cy="1104900"/>
          </a:xfrm>
          <a:prstGeom prst="rect">
            <a:avLst/>
          </a:prstGeom>
        </p:spPr>
      </p:pic>
      <p:sp>
        <p:nvSpPr>
          <p:cNvPr id="6" name="TextBox 5">
            <a:extLst>
              <a:ext uri="{FF2B5EF4-FFF2-40B4-BE49-F238E27FC236}">
                <a16:creationId xmlns:a16="http://schemas.microsoft.com/office/drawing/2014/main" id="{F5350B59-DCC2-0E5A-B134-23EB0E6B2A83}"/>
              </a:ext>
            </a:extLst>
          </p:cNvPr>
          <p:cNvSpPr txBox="1"/>
          <p:nvPr/>
        </p:nvSpPr>
        <p:spPr>
          <a:xfrm>
            <a:off x="3581574" y="4455421"/>
            <a:ext cx="2143289" cy="307777"/>
          </a:xfrm>
          <a:prstGeom prst="rect">
            <a:avLst/>
          </a:prstGeom>
          <a:noFill/>
        </p:spPr>
        <p:txBody>
          <a:bodyPr wrap="square" rtlCol="0">
            <a:spAutoFit/>
          </a:bodyPr>
          <a:lstStyle/>
          <a:p>
            <a:r>
              <a:rPr lang="en-001" sz="1400" dirty="0"/>
              <a:t>Collection point</a:t>
            </a:r>
          </a:p>
        </p:txBody>
      </p:sp>
    </p:spTree>
    <p:extLst>
      <p:ext uri="{BB962C8B-B14F-4D97-AF65-F5344CB8AC3E}">
        <p14:creationId xmlns:p14="http://schemas.microsoft.com/office/powerpoint/2010/main" val="3259079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A671F-1761-4916-E1D8-93BAE45C65DC}"/>
              </a:ext>
            </a:extLst>
          </p:cNvPr>
          <p:cNvSpPr>
            <a:spLocks noGrp="1"/>
          </p:cNvSpPr>
          <p:nvPr>
            <p:ph type="title"/>
          </p:nvPr>
        </p:nvSpPr>
        <p:spPr/>
        <p:txBody>
          <a:bodyPr/>
          <a:lstStyle/>
          <a:p>
            <a:pPr algn="ctr"/>
            <a:r>
              <a:rPr lang="en-GB" dirty="0"/>
              <a:t>Our Children and Youth </a:t>
            </a:r>
          </a:p>
        </p:txBody>
      </p:sp>
      <p:sp>
        <p:nvSpPr>
          <p:cNvPr id="4" name="Footer Placeholder 3">
            <a:extLst>
              <a:ext uri="{FF2B5EF4-FFF2-40B4-BE49-F238E27FC236}">
                <a16:creationId xmlns:a16="http://schemas.microsoft.com/office/drawing/2014/main" id="{BABEF835-BFBD-0B2D-D2E3-B842B50966F1}"/>
              </a:ext>
            </a:extLst>
          </p:cNvPr>
          <p:cNvSpPr>
            <a:spLocks noGrp="1"/>
          </p:cNvSpPr>
          <p:nvPr>
            <p:ph type="ftr" sz="quarter" idx="11"/>
          </p:nvPr>
        </p:nvSpPr>
        <p:spPr/>
        <p:txBody>
          <a:bodyPr/>
          <a:lstStyle/>
          <a:p>
            <a:r>
              <a:rPr lang="en-GB" dirty="0"/>
              <a:t>Emmanuel, Northampton, Diocese of Peterborough </a:t>
            </a:r>
          </a:p>
          <a:p>
            <a:endParaRPr lang="en-GB" dirty="0"/>
          </a:p>
        </p:txBody>
      </p:sp>
      <p:sp>
        <p:nvSpPr>
          <p:cNvPr id="5" name="Slide Number Placeholder 4">
            <a:extLst>
              <a:ext uri="{FF2B5EF4-FFF2-40B4-BE49-F238E27FC236}">
                <a16:creationId xmlns:a16="http://schemas.microsoft.com/office/drawing/2014/main" id="{54AB926C-65C5-CD79-8DAE-F29715DFAA01}"/>
              </a:ext>
            </a:extLst>
          </p:cNvPr>
          <p:cNvSpPr>
            <a:spLocks noGrp="1"/>
          </p:cNvSpPr>
          <p:nvPr>
            <p:ph type="sldNum" sz="quarter" idx="12"/>
          </p:nvPr>
        </p:nvSpPr>
        <p:spPr/>
        <p:txBody>
          <a:bodyPr/>
          <a:lstStyle/>
          <a:p>
            <a:fld id="{1E78D439-D759-41A2-8BB1-D247A1B299C6}" type="slidenum">
              <a:rPr lang="en-GB" smtClean="0"/>
              <a:t>27</a:t>
            </a:fld>
            <a:endParaRPr lang="en-GB"/>
          </a:p>
        </p:txBody>
      </p:sp>
      <p:sp>
        <p:nvSpPr>
          <p:cNvPr id="7" name="TextBox 6">
            <a:extLst>
              <a:ext uri="{FF2B5EF4-FFF2-40B4-BE49-F238E27FC236}">
                <a16:creationId xmlns:a16="http://schemas.microsoft.com/office/drawing/2014/main" id="{552CF892-8005-D223-59FF-ACB64027EEC2}"/>
              </a:ext>
            </a:extLst>
          </p:cNvPr>
          <p:cNvSpPr txBox="1"/>
          <p:nvPr/>
        </p:nvSpPr>
        <p:spPr>
          <a:xfrm>
            <a:off x="4236800" y="5987018"/>
            <a:ext cx="6142482" cy="369332"/>
          </a:xfrm>
          <a:prstGeom prst="rect">
            <a:avLst/>
          </a:prstGeom>
          <a:noFill/>
        </p:spPr>
        <p:txBody>
          <a:bodyPr wrap="square" rtlCol="0">
            <a:spAutoFit/>
          </a:bodyPr>
          <a:lstStyle/>
          <a:p>
            <a:r>
              <a:rPr lang="en-US" dirty="0">
                <a:hlinkClick r:id="rId2"/>
              </a:rPr>
              <a:t>https://</a:t>
            </a:r>
            <a:r>
              <a:rPr lang="en-US" dirty="0" err="1">
                <a:hlinkClick r:id="rId2"/>
              </a:rPr>
              <a:t>www.facebook.com</a:t>
            </a:r>
            <a:r>
              <a:rPr lang="en-US" dirty="0">
                <a:hlinkClick r:id="rId2"/>
              </a:rPr>
              <a:t>/</a:t>
            </a:r>
            <a:r>
              <a:rPr lang="en-US" dirty="0" err="1">
                <a:hlinkClick r:id="rId2"/>
              </a:rPr>
              <a:t>TheEmmanuelGroupOfChurches</a:t>
            </a:r>
            <a:endParaRPr lang="en-001" dirty="0"/>
          </a:p>
        </p:txBody>
      </p:sp>
      <p:pic>
        <p:nvPicPr>
          <p:cNvPr id="8" name="Picture 7" descr="A paper art on a wall&#10;&#10;AI-generated content may be incorrect.">
            <a:extLst>
              <a:ext uri="{FF2B5EF4-FFF2-40B4-BE49-F238E27FC236}">
                <a16:creationId xmlns:a16="http://schemas.microsoft.com/office/drawing/2014/main" id="{EA87AC10-B94D-902B-D8E3-25F5D27BE1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9921" y="2081614"/>
            <a:ext cx="2339995" cy="1478583"/>
          </a:xfrm>
          <a:prstGeom prst="rect">
            <a:avLst/>
          </a:prstGeom>
        </p:spPr>
      </p:pic>
      <p:sp>
        <p:nvSpPr>
          <p:cNvPr id="12" name="TextBox 11">
            <a:extLst>
              <a:ext uri="{FF2B5EF4-FFF2-40B4-BE49-F238E27FC236}">
                <a16:creationId xmlns:a16="http://schemas.microsoft.com/office/drawing/2014/main" id="{F69EBEA8-D912-9F59-11E6-EE523C2FDE0F}"/>
              </a:ext>
            </a:extLst>
          </p:cNvPr>
          <p:cNvSpPr txBox="1"/>
          <p:nvPr/>
        </p:nvSpPr>
        <p:spPr>
          <a:xfrm>
            <a:off x="3589630" y="739838"/>
            <a:ext cx="8106137" cy="1323439"/>
          </a:xfrm>
          <a:prstGeom prst="rect">
            <a:avLst/>
          </a:prstGeom>
          <a:noFill/>
        </p:spPr>
        <p:txBody>
          <a:bodyPr wrap="square" rtlCol="0">
            <a:spAutoFit/>
          </a:bodyPr>
          <a:lstStyle/>
          <a:p>
            <a:r>
              <a:rPr lang="en-GB" sz="1600" dirty="0"/>
              <a:t>At Emmanuel we have a dedicated and gifted church member who provides creative and thoughtful children’s activities on Sunday mornings with a small team of helpers. The number of children can range from 1 to 10 on any Sunday and the ages range from 4-14. The ‘children’s activity’ is always based on the theme of the service. These murals were built up through some of the sermon series themes in 2024/5.</a:t>
            </a:r>
            <a:endParaRPr lang="en-001" sz="1600" dirty="0"/>
          </a:p>
        </p:txBody>
      </p:sp>
      <p:pic>
        <p:nvPicPr>
          <p:cNvPr id="10" name="Picture 9" descr="A painting of a cloud with icons on it&#10;&#10;AI-generated content may be incorrect.">
            <a:extLst>
              <a:ext uri="{FF2B5EF4-FFF2-40B4-BE49-F238E27FC236}">
                <a16:creationId xmlns:a16="http://schemas.microsoft.com/office/drawing/2014/main" id="{70F6307F-B9C2-BCCA-0394-76CF6B0B0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40864" y="4109151"/>
            <a:ext cx="2072451" cy="1554338"/>
          </a:xfrm>
          <a:prstGeom prst="rect">
            <a:avLst/>
          </a:prstGeom>
        </p:spPr>
      </p:pic>
      <p:pic>
        <p:nvPicPr>
          <p:cNvPr id="13" name="Picture 12" descr="A circle with handprints around it&#10;&#10;AI-generated content may be incorrect.">
            <a:extLst>
              <a:ext uri="{FF2B5EF4-FFF2-40B4-BE49-F238E27FC236}">
                <a16:creationId xmlns:a16="http://schemas.microsoft.com/office/drawing/2014/main" id="{64579A59-E142-320F-E894-A2CD374EC9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149471" y="2337868"/>
            <a:ext cx="2133019" cy="1599764"/>
          </a:xfrm>
          <a:prstGeom prst="rect">
            <a:avLst/>
          </a:prstGeom>
        </p:spPr>
      </p:pic>
      <p:sp>
        <p:nvSpPr>
          <p:cNvPr id="17" name="TextBox 16">
            <a:extLst>
              <a:ext uri="{FF2B5EF4-FFF2-40B4-BE49-F238E27FC236}">
                <a16:creationId xmlns:a16="http://schemas.microsoft.com/office/drawing/2014/main" id="{05D50B9A-D804-291F-FD34-D20BA55F7F43}"/>
              </a:ext>
            </a:extLst>
          </p:cNvPr>
          <p:cNvSpPr txBox="1"/>
          <p:nvPr/>
        </p:nvSpPr>
        <p:spPr>
          <a:xfrm>
            <a:off x="3680884" y="2202633"/>
            <a:ext cx="1111833" cy="954107"/>
          </a:xfrm>
          <a:prstGeom prst="rect">
            <a:avLst/>
          </a:prstGeom>
          <a:noFill/>
        </p:spPr>
        <p:txBody>
          <a:bodyPr wrap="square" rtlCol="0">
            <a:spAutoFit/>
          </a:bodyPr>
          <a:lstStyle/>
          <a:p>
            <a:pPr algn="ctr"/>
            <a:r>
              <a:rPr lang="en-001" sz="1400" dirty="0"/>
              <a:t>What is the Church? </a:t>
            </a:r>
          </a:p>
          <a:p>
            <a:pPr algn="ctr"/>
            <a:r>
              <a:rPr lang="en-001" sz="1400" dirty="0"/>
              <a:t>What is it for?</a:t>
            </a:r>
          </a:p>
        </p:txBody>
      </p:sp>
      <p:sp>
        <p:nvSpPr>
          <p:cNvPr id="18" name="TextBox 17">
            <a:extLst>
              <a:ext uri="{FF2B5EF4-FFF2-40B4-BE49-F238E27FC236}">
                <a16:creationId xmlns:a16="http://schemas.microsoft.com/office/drawing/2014/main" id="{61A91650-F14B-0922-8B9D-3B43BEEFD3E7}"/>
              </a:ext>
            </a:extLst>
          </p:cNvPr>
          <p:cNvSpPr txBox="1"/>
          <p:nvPr/>
        </p:nvSpPr>
        <p:spPr>
          <a:xfrm>
            <a:off x="6468561" y="4363837"/>
            <a:ext cx="1921167" cy="861774"/>
          </a:xfrm>
          <a:prstGeom prst="rect">
            <a:avLst/>
          </a:prstGeom>
          <a:noFill/>
        </p:spPr>
        <p:txBody>
          <a:bodyPr wrap="none" rtlCol="0">
            <a:spAutoFit/>
          </a:bodyPr>
          <a:lstStyle/>
          <a:p>
            <a:r>
              <a:rPr lang="en-001" dirty="0"/>
              <a:t>RZone Youth Club </a:t>
            </a:r>
          </a:p>
          <a:p>
            <a:r>
              <a:rPr lang="en-001" dirty="0"/>
              <a:t>Mondays </a:t>
            </a:r>
          </a:p>
          <a:p>
            <a:r>
              <a:rPr lang="en-001" sz="1400" dirty="0"/>
              <a:t>Rectory Farm</a:t>
            </a:r>
          </a:p>
        </p:txBody>
      </p:sp>
      <p:sp>
        <p:nvSpPr>
          <p:cNvPr id="21" name="TextBox 20">
            <a:extLst>
              <a:ext uri="{FF2B5EF4-FFF2-40B4-BE49-F238E27FC236}">
                <a16:creationId xmlns:a16="http://schemas.microsoft.com/office/drawing/2014/main" id="{0C1F6F5D-019B-468F-B105-74F4F4A213C4}"/>
              </a:ext>
            </a:extLst>
          </p:cNvPr>
          <p:cNvSpPr txBox="1"/>
          <p:nvPr/>
        </p:nvSpPr>
        <p:spPr>
          <a:xfrm>
            <a:off x="3638303" y="3850094"/>
            <a:ext cx="740908" cy="338554"/>
          </a:xfrm>
          <a:prstGeom prst="rect">
            <a:avLst/>
          </a:prstGeom>
          <a:noFill/>
        </p:spPr>
        <p:txBody>
          <a:bodyPr wrap="none" rtlCol="0">
            <a:spAutoFit/>
          </a:bodyPr>
          <a:lstStyle/>
          <a:p>
            <a:pPr algn="ctr"/>
            <a:r>
              <a:rPr lang="en-001" sz="1600" dirty="0"/>
              <a:t>Prayer</a:t>
            </a:r>
          </a:p>
        </p:txBody>
      </p:sp>
      <p:sp>
        <p:nvSpPr>
          <p:cNvPr id="22" name="TextBox 21">
            <a:extLst>
              <a:ext uri="{FF2B5EF4-FFF2-40B4-BE49-F238E27FC236}">
                <a16:creationId xmlns:a16="http://schemas.microsoft.com/office/drawing/2014/main" id="{DA9EE3E5-C6D8-8F88-EDBB-A091385EE739}"/>
              </a:ext>
            </a:extLst>
          </p:cNvPr>
          <p:cNvSpPr txBox="1"/>
          <p:nvPr/>
        </p:nvSpPr>
        <p:spPr>
          <a:xfrm>
            <a:off x="7429145" y="1874845"/>
            <a:ext cx="1986954" cy="830997"/>
          </a:xfrm>
          <a:prstGeom prst="rect">
            <a:avLst/>
          </a:prstGeom>
          <a:noFill/>
        </p:spPr>
        <p:txBody>
          <a:bodyPr wrap="none" rtlCol="0">
            <a:spAutoFit/>
          </a:bodyPr>
          <a:lstStyle/>
          <a:p>
            <a:pPr algn="ctr"/>
            <a:r>
              <a:rPr lang="en-001" sz="1600" dirty="0"/>
              <a:t>Advent- </a:t>
            </a:r>
          </a:p>
          <a:p>
            <a:pPr algn="ctr"/>
            <a:r>
              <a:rPr lang="en-001" sz="1600" dirty="0"/>
              <a:t>We are all part of the </a:t>
            </a:r>
          </a:p>
          <a:p>
            <a:pPr algn="ctr"/>
            <a:r>
              <a:rPr lang="en-001" sz="1600" dirty="0"/>
              <a:t>mystery of Advent.</a:t>
            </a:r>
          </a:p>
        </p:txBody>
      </p:sp>
      <p:pic>
        <p:nvPicPr>
          <p:cNvPr id="24" name="Picture 23" descr="A person painting on a paper&#10;&#10;AI-generated content may be incorrect.">
            <a:extLst>
              <a:ext uri="{FF2B5EF4-FFF2-40B4-BE49-F238E27FC236}">
                <a16:creationId xmlns:a16="http://schemas.microsoft.com/office/drawing/2014/main" id="{9767E89A-1A2F-CD1E-A9D2-141A504F6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2320" y="4316326"/>
            <a:ext cx="2856930" cy="1606220"/>
          </a:xfrm>
          <a:prstGeom prst="rect">
            <a:avLst/>
          </a:prstGeom>
        </p:spPr>
      </p:pic>
    </p:spTree>
    <p:extLst>
      <p:ext uri="{BB962C8B-B14F-4D97-AF65-F5344CB8AC3E}">
        <p14:creationId xmlns:p14="http://schemas.microsoft.com/office/powerpoint/2010/main" val="4182419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1C4DD-116B-4FA8-0A91-B8C14CDC818A}"/>
              </a:ext>
            </a:extLst>
          </p:cNvPr>
          <p:cNvSpPr>
            <a:spLocks noGrp="1"/>
          </p:cNvSpPr>
          <p:nvPr>
            <p:ph type="title"/>
          </p:nvPr>
        </p:nvSpPr>
        <p:spPr/>
        <p:txBody>
          <a:bodyPr/>
          <a:lstStyle/>
          <a:p>
            <a:pPr algn="ctr"/>
            <a:r>
              <a:rPr lang="en-GB" dirty="0"/>
              <a:t>Our Groups</a:t>
            </a:r>
          </a:p>
        </p:txBody>
      </p:sp>
      <p:sp>
        <p:nvSpPr>
          <p:cNvPr id="4" name="Footer Placeholder 3">
            <a:extLst>
              <a:ext uri="{FF2B5EF4-FFF2-40B4-BE49-F238E27FC236}">
                <a16:creationId xmlns:a16="http://schemas.microsoft.com/office/drawing/2014/main" id="{F9962CCB-562C-F0ED-16E6-123D1A34C272}"/>
              </a:ext>
            </a:extLst>
          </p:cNvPr>
          <p:cNvSpPr>
            <a:spLocks noGrp="1"/>
          </p:cNvSpPr>
          <p:nvPr>
            <p:ph type="ftr" sz="quarter" idx="11"/>
          </p:nvPr>
        </p:nvSpPr>
        <p:spPr/>
        <p:txBody>
          <a:bodyPr/>
          <a:lstStyle/>
          <a:p>
            <a:r>
              <a:rPr lang="en-GB" dirty="0"/>
              <a:t>Emmanuel, Northampton, Diocese of Peterborough  </a:t>
            </a:r>
          </a:p>
        </p:txBody>
      </p:sp>
      <p:sp>
        <p:nvSpPr>
          <p:cNvPr id="5" name="Slide Number Placeholder 4">
            <a:extLst>
              <a:ext uri="{FF2B5EF4-FFF2-40B4-BE49-F238E27FC236}">
                <a16:creationId xmlns:a16="http://schemas.microsoft.com/office/drawing/2014/main" id="{2A167E68-6930-66E4-8387-24B5C1BC5DCB}"/>
              </a:ext>
            </a:extLst>
          </p:cNvPr>
          <p:cNvSpPr>
            <a:spLocks noGrp="1"/>
          </p:cNvSpPr>
          <p:nvPr>
            <p:ph type="sldNum" sz="quarter" idx="12"/>
          </p:nvPr>
        </p:nvSpPr>
        <p:spPr/>
        <p:txBody>
          <a:bodyPr/>
          <a:lstStyle/>
          <a:p>
            <a:fld id="{1E78D439-D759-41A2-8BB1-D247A1B299C6}" type="slidenum">
              <a:rPr lang="en-GB" smtClean="0"/>
              <a:t>28</a:t>
            </a:fld>
            <a:endParaRPr lang="en-GB"/>
          </a:p>
        </p:txBody>
      </p:sp>
      <p:sp>
        <p:nvSpPr>
          <p:cNvPr id="6" name="TextBox 5">
            <a:extLst>
              <a:ext uri="{FF2B5EF4-FFF2-40B4-BE49-F238E27FC236}">
                <a16:creationId xmlns:a16="http://schemas.microsoft.com/office/drawing/2014/main" id="{8537F3F4-DECF-E361-C98A-415248B8CEB2}"/>
              </a:ext>
            </a:extLst>
          </p:cNvPr>
          <p:cNvSpPr txBox="1"/>
          <p:nvPr/>
        </p:nvSpPr>
        <p:spPr>
          <a:xfrm>
            <a:off x="5023262" y="4845132"/>
            <a:ext cx="184731" cy="369332"/>
          </a:xfrm>
          <a:prstGeom prst="rect">
            <a:avLst/>
          </a:prstGeom>
          <a:noFill/>
        </p:spPr>
        <p:txBody>
          <a:bodyPr wrap="none" rtlCol="0">
            <a:spAutoFit/>
          </a:bodyPr>
          <a:lstStyle/>
          <a:p>
            <a:endParaRPr lang="en-001" dirty="0"/>
          </a:p>
        </p:txBody>
      </p:sp>
      <p:sp>
        <p:nvSpPr>
          <p:cNvPr id="12" name="TextBox 11">
            <a:extLst>
              <a:ext uri="{FF2B5EF4-FFF2-40B4-BE49-F238E27FC236}">
                <a16:creationId xmlns:a16="http://schemas.microsoft.com/office/drawing/2014/main" id="{FB141B8C-CBBB-EE60-6E10-FA672697B91A}"/>
              </a:ext>
            </a:extLst>
          </p:cNvPr>
          <p:cNvSpPr txBox="1"/>
          <p:nvPr/>
        </p:nvSpPr>
        <p:spPr>
          <a:xfrm>
            <a:off x="3708568" y="827927"/>
            <a:ext cx="7598980" cy="4801314"/>
          </a:xfrm>
          <a:prstGeom prst="rect">
            <a:avLst/>
          </a:prstGeom>
          <a:noFill/>
        </p:spPr>
        <p:txBody>
          <a:bodyPr wrap="square" rtlCol="0">
            <a:spAutoFit/>
          </a:bodyPr>
          <a:lstStyle/>
          <a:p>
            <a:r>
              <a:rPr lang="en-US" dirty="0"/>
              <a:t>W</a:t>
            </a:r>
            <a:r>
              <a:rPr lang="en-001" dirty="0"/>
              <a:t>e hold a weekly </a:t>
            </a:r>
            <a:r>
              <a:rPr lang="en-001" b="1" dirty="0"/>
              <a:t>Monday Night Payer Meeting</a:t>
            </a:r>
            <a:r>
              <a:rPr lang="en-001" dirty="0"/>
              <a:t>, although this has been on Zoom we have introduced a monthly ‘in-person’ meeting. </a:t>
            </a:r>
          </a:p>
          <a:p>
            <a:endParaRPr lang="en-001" dirty="0"/>
          </a:p>
          <a:p>
            <a:r>
              <a:rPr lang="en-001" dirty="0"/>
              <a:t>We have 5 regular </a:t>
            </a:r>
            <a:r>
              <a:rPr lang="en-001" b="1" dirty="0"/>
              <a:t>home-groups </a:t>
            </a:r>
            <a:r>
              <a:rPr lang="en-001" dirty="0"/>
              <a:t>with a different level of engagement with the material. We use a mixture a home produced and pre-published materials.</a:t>
            </a:r>
          </a:p>
          <a:p>
            <a:r>
              <a:rPr lang="en-001" dirty="0"/>
              <a:t>We have </a:t>
            </a:r>
            <a:r>
              <a:rPr lang="en-001" b="1" dirty="0"/>
              <a:t>monthly social events </a:t>
            </a:r>
            <a:r>
              <a:rPr lang="en-001" dirty="0"/>
              <a:t>where church folk and some of the people on the ‘fringes’ meet together in a relaxed setting. </a:t>
            </a:r>
            <a:r>
              <a:rPr lang="en-US" dirty="0"/>
              <a:t>T</a:t>
            </a:r>
            <a:r>
              <a:rPr lang="en-001" dirty="0"/>
              <a:t>hese include -  </a:t>
            </a:r>
          </a:p>
          <a:p>
            <a:endParaRPr lang="en-001" dirty="0"/>
          </a:p>
          <a:p>
            <a:r>
              <a:rPr lang="en-001" dirty="0"/>
              <a:t>                                                              </a:t>
            </a:r>
            <a:r>
              <a:rPr lang="en-001" dirty="0">
                <a:solidFill>
                  <a:schemeClr val="accent2">
                    <a:lumMod val="75000"/>
                  </a:schemeClr>
                </a:solidFill>
              </a:rPr>
              <a:t>Emmanuel for Men</a:t>
            </a:r>
            <a:endParaRPr lang="en-001" dirty="0"/>
          </a:p>
          <a:p>
            <a:pPr algn="ctr"/>
            <a:r>
              <a:rPr lang="en-001" dirty="0">
                <a:solidFill>
                  <a:schemeClr val="accent2">
                    <a:lumMod val="75000"/>
                  </a:schemeClr>
                </a:solidFill>
              </a:rPr>
              <a:t>  Men’s Pie and Pint</a:t>
            </a:r>
          </a:p>
          <a:p>
            <a:pPr algn="ctr"/>
            <a:r>
              <a:rPr lang="en-001" dirty="0">
                <a:solidFill>
                  <a:schemeClr val="accent2">
                    <a:lumMod val="75000"/>
                  </a:schemeClr>
                </a:solidFill>
              </a:rPr>
              <a:t>Women and Wine</a:t>
            </a:r>
          </a:p>
          <a:p>
            <a:pPr algn="ctr"/>
            <a:endParaRPr lang="en-001" dirty="0">
              <a:solidFill>
                <a:schemeClr val="accent2">
                  <a:lumMod val="75000"/>
                </a:schemeClr>
              </a:solidFill>
            </a:endParaRPr>
          </a:p>
          <a:p>
            <a:r>
              <a:rPr lang="en-001" dirty="0"/>
              <a:t>Our an</a:t>
            </a:r>
            <a:r>
              <a:rPr lang="en-US" dirty="0"/>
              <a:t>n</a:t>
            </a:r>
            <a:r>
              <a:rPr lang="en-001" dirty="0"/>
              <a:t>ual </a:t>
            </a:r>
            <a:r>
              <a:rPr lang="en-001" b="1" dirty="0"/>
              <a:t>AGM</a:t>
            </a:r>
            <a:r>
              <a:rPr lang="en-001" dirty="0"/>
              <a:t> has also become a time of celebration, fellowship and of course food. This has been a good opportunity to bring the congregations together for business and relationship building purposes.</a:t>
            </a:r>
          </a:p>
          <a:p>
            <a:endParaRPr lang="en-001" dirty="0"/>
          </a:p>
          <a:p>
            <a:endParaRPr lang="en-001" dirty="0"/>
          </a:p>
        </p:txBody>
      </p:sp>
    </p:spTree>
    <p:extLst>
      <p:ext uri="{BB962C8B-B14F-4D97-AF65-F5344CB8AC3E}">
        <p14:creationId xmlns:p14="http://schemas.microsoft.com/office/powerpoint/2010/main" val="2449587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C1B6E-8A3F-69FF-C7F4-715AEAC27A6E}"/>
              </a:ext>
            </a:extLst>
          </p:cNvPr>
          <p:cNvSpPr>
            <a:spLocks noGrp="1"/>
          </p:cNvSpPr>
          <p:nvPr>
            <p:ph type="title"/>
          </p:nvPr>
        </p:nvSpPr>
        <p:spPr/>
        <p:txBody>
          <a:bodyPr/>
          <a:lstStyle/>
          <a:p>
            <a:r>
              <a:rPr lang="en-GB" dirty="0"/>
              <a:t>Our Finances</a:t>
            </a:r>
          </a:p>
        </p:txBody>
      </p:sp>
      <p:sp>
        <p:nvSpPr>
          <p:cNvPr id="3" name="Content Placeholder 2">
            <a:extLst>
              <a:ext uri="{FF2B5EF4-FFF2-40B4-BE49-F238E27FC236}">
                <a16:creationId xmlns:a16="http://schemas.microsoft.com/office/drawing/2014/main" id="{D83E6EED-1A94-2354-9B97-DA9C2C6AC1B7}"/>
              </a:ext>
            </a:extLst>
          </p:cNvPr>
          <p:cNvSpPr>
            <a:spLocks noGrp="1"/>
          </p:cNvSpPr>
          <p:nvPr>
            <p:ph idx="1"/>
          </p:nvPr>
        </p:nvSpPr>
        <p:spPr/>
        <p:txBody>
          <a:bodyPr/>
          <a:lstStyle/>
          <a:p>
            <a:r>
              <a:rPr lang="en-GB" dirty="0">
                <a:solidFill>
                  <a:schemeClr val="tx1"/>
                </a:solidFill>
              </a:rPr>
              <a:t>The Emmanuel Group finances are overseen by our treasurer and the Finance Committee. </a:t>
            </a:r>
          </a:p>
          <a:p>
            <a:r>
              <a:rPr lang="en-GB" dirty="0">
                <a:solidFill>
                  <a:schemeClr val="tx1"/>
                </a:solidFill>
              </a:rPr>
              <a:t>Parish Share, Methodist Assessment and Baptist Capitation fees have been paid in full. </a:t>
            </a:r>
          </a:p>
          <a:p>
            <a:r>
              <a:rPr lang="en-GB" dirty="0">
                <a:solidFill>
                  <a:schemeClr val="tx1"/>
                </a:solidFill>
              </a:rPr>
              <a:t>Clergy expenses are reimbursed.</a:t>
            </a:r>
          </a:p>
          <a:p>
            <a:r>
              <a:rPr lang="en-GB" dirty="0">
                <a:solidFill>
                  <a:schemeClr val="tx1"/>
                </a:solidFill>
              </a:rPr>
              <a:t>There is a benevolent fund for discretionary help for those that  in particular need.</a:t>
            </a:r>
          </a:p>
          <a:p>
            <a:r>
              <a:rPr lang="en-GB" dirty="0">
                <a:solidFill>
                  <a:schemeClr val="tx1"/>
                </a:solidFill>
              </a:rPr>
              <a:t>We have introduced the Parish Giving Scheme as a preferred means of regular giving, 20 people currently give through the PGS.</a:t>
            </a:r>
          </a:p>
          <a:p>
            <a:r>
              <a:rPr lang="en-GB" dirty="0">
                <a:solidFill>
                  <a:schemeClr val="tx1"/>
                </a:solidFill>
              </a:rPr>
              <a:t>Emmanuel Group operates a ‘Tithe Fund’ which is a commitment to give away 10% of total giving to local, national or international causes. The constitution Council have responsibility for allocating these funds.</a:t>
            </a:r>
          </a:p>
          <a:p>
            <a:endParaRPr lang="en-GB" dirty="0">
              <a:solidFill>
                <a:schemeClr val="tx1"/>
              </a:solidFill>
            </a:endParaRPr>
          </a:p>
        </p:txBody>
      </p:sp>
      <p:sp>
        <p:nvSpPr>
          <p:cNvPr id="4" name="Footer Placeholder 3">
            <a:extLst>
              <a:ext uri="{FF2B5EF4-FFF2-40B4-BE49-F238E27FC236}">
                <a16:creationId xmlns:a16="http://schemas.microsoft.com/office/drawing/2014/main" id="{1BCC2705-8F34-3662-802B-909E94270831}"/>
              </a:ext>
            </a:extLst>
          </p:cNvPr>
          <p:cNvSpPr>
            <a:spLocks noGrp="1"/>
          </p:cNvSpPr>
          <p:nvPr>
            <p:ph type="ftr" sz="quarter" idx="11"/>
          </p:nvPr>
        </p:nvSpPr>
        <p:spPr/>
        <p:txBody>
          <a:bodyPr/>
          <a:lstStyle/>
          <a:p>
            <a:r>
              <a:rPr lang="en-GB" dirty="0"/>
              <a:t>Emmanuel, Northampton, Diocese of Peterborough </a:t>
            </a:r>
          </a:p>
        </p:txBody>
      </p:sp>
      <p:sp>
        <p:nvSpPr>
          <p:cNvPr id="5" name="Slide Number Placeholder 4">
            <a:extLst>
              <a:ext uri="{FF2B5EF4-FFF2-40B4-BE49-F238E27FC236}">
                <a16:creationId xmlns:a16="http://schemas.microsoft.com/office/drawing/2014/main" id="{9A024561-9FB5-F73B-2342-BEE0A174F898}"/>
              </a:ext>
            </a:extLst>
          </p:cNvPr>
          <p:cNvSpPr>
            <a:spLocks noGrp="1"/>
          </p:cNvSpPr>
          <p:nvPr>
            <p:ph type="sldNum" sz="quarter" idx="12"/>
          </p:nvPr>
        </p:nvSpPr>
        <p:spPr/>
        <p:txBody>
          <a:bodyPr/>
          <a:lstStyle/>
          <a:p>
            <a:fld id="{1E78D439-D759-41A2-8BB1-D247A1B299C6}" type="slidenum">
              <a:rPr lang="en-GB" smtClean="0"/>
              <a:t>29</a:t>
            </a:fld>
            <a:endParaRPr lang="en-GB"/>
          </a:p>
        </p:txBody>
      </p:sp>
    </p:spTree>
    <p:extLst>
      <p:ext uri="{BB962C8B-B14F-4D97-AF65-F5344CB8AC3E}">
        <p14:creationId xmlns:p14="http://schemas.microsoft.com/office/powerpoint/2010/main" val="2613492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1CF43-F752-99B8-7D5D-FDCD54010F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0C2EED-EBD5-C76D-44EC-1F318C5BF0C4}"/>
              </a:ext>
            </a:extLst>
          </p:cNvPr>
          <p:cNvSpPr>
            <a:spLocks noGrp="1"/>
          </p:cNvSpPr>
          <p:nvPr>
            <p:ph type="title"/>
          </p:nvPr>
        </p:nvSpPr>
        <p:spPr/>
        <p:txBody>
          <a:bodyPr/>
          <a:lstStyle/>
          <a:p>
            <a:pPr algn="ctr"/>
            <a:r>
              <a:rPr lang="en-001" b="1" dirty="0">
                <a:solidFill>
                  <a:schemeClr val="bg1"/>
                </a:solidFill>
              </a:rPr>
              <a:t> </a:t>
            </a:r>
            <a:endParaRPr lang="en-GB" dirty="0">
              <a:solidFill>
                <a:schemeClr val="bg1"/>
              </a:solidFill>
            </a:endParaRPr>
          </a:p>
        </p:txBody>
      </p:sp>
      <p:sp>
        <p:nvSpPr>
          <p:cNvPr id="5" name="Footer Placeholder 4">
            <a:extLst>
              <a:ext uri="{FF2B5EF4-FFF2-40B4-BE49-F238E27FC236}">
                <a16:creationId xmlns:a16="http://schemas.microsoft.com/office/drawing/2014/main" id="{B67D3CED-A32B-2DCA-C746-859F49DBECB8}"/>
              </a:ext>
            </a:extLst>
          </p:cNvPr>
          <p:cNvSpPr>
            <a:spLocks noGrp="1"/>
          </p:cNvSpPr>
          <p:nvPr>
            <p:ph type="ftr" sz="quarter" idx="11"/>
          </p:nvPr>
        </p:nvSpPr>
        <p:spPr/>
        <p:txBody>
          <a:bodyPr/>
          <a:lstStyle/>
          <a:p>
            <a:r>
              <a:rPr lang="en-GB" dirty="0"/>
              <a:t>Emmanuel, Northampton, Diocese of Peterborough </a:t>
            </a:r>
          </a:p>
          <a:p>
            <a:endParaRPr lang="en-GB" dirty="0"/>
          </a:p>
        </p:txBody>
      </p:sp>
      <p:sp>
        <p:nvSpPr>
          <p:cNvPr id="7" name="Slide Number Placeholder 6">
            <a:extLst>
              <a:ext uri="{FF2B5EF4-FFF2-40B4-BE49-F238E27FC236}">
                <a16:creationId xmlns:a16="http://schemas.microsoft.com/office/drawing/2014/main" id="{9F7C15CC-F796-E40E-A584-40718A171A45}"/>
              </a:ext>
            </a:extLst>
          </p:cNvPr>
          <p:cNvSpPr>
            <a:spLocks noGrp="1"/>
          </p:cNvSpPr>
          <p:nvPr>
            <p:ph type="sldNum" sz="quarter" idx="12"/>
          </p:nvPr>
        </p:nvSpPr>
        <p:spPr/>
        <p:txBody>
          <a:bodyPr/>
          <a:lstStyle/>
          <a:p>
            <a:fld id="{1E78D439-D759-41A2-8BB1-D247A1B299C6}" type="slidenum">
              <a:rPr lang="en-GB" smtClean="0"/>
              <a:t>3</a:t>
            </a:fld>
            <a:endParaRPr lang="en-GB"/>
          </a:p>
        </p:txBody>
      </p:sp>
      <p:sp>
        <p:nvSpPr>
          <p:cNvPr id="6" name="TextBox 5">
            <a:extLst>
              <a:ext uri="{FF2B5EF4-FFF2-40B4-BE49-F238E27FC236}">
                <a16:creationId xmlns:a16="http://schemas.microsoft.com/office/drawing/2014/main" id="{5C1F1FF4-04E6-CCB5-A3BB-BEC48B60B305}"/>
              </a:ext>
            </a:extLst>
          </p:cNvPr>
          <p:cNvSpPr txBox="1"/>
          <p:nvPr/>
        </p:nvSpPr>
        <p:spPr>
          <a:xfrm>
            <a:off x="3790224" y="469773"/>
            <a:ext cx="7852672" cy="6186309"/>
          </a:xfrm>
          <a:prstGeom prst="rect">
            <a:avLst/>
          </a:prstGeom>
          <a:noFill/>
        </p:spPr>
        <p:txBody>
          <a:bodyPr wrap="square" rtlCol="0">
            <a:spAutoFit/>
          </a:bodyPr>
          <a:lstStyle/>
          <a:p>
            <a:pPr algn="ctr"/>
            <a:r>
              <a:rPr lang="en-001" sz="3200" b="1" dirty="0">
                <a:solidFill>
                  <a:schemeClr val="accent2">
                    <a:lumMod val="60000"/>
                    <a:lumOff val="40000"/>
                  </a:schemeClr>
                </a:solidFill>
              </a:rPr>
              <a:t>The Emmanuel Group of Churches</a:t>
            </a:r>
          </a:p>
          <a:p>
            <a:pPr algn="ctr"/>
            <a:r>
              <a:rPr lang="en-US" sz="2000" dirty="0">
                <a:solidFill>
                  <a:schemeClr val="accent2">
                    <a:lumMod val="60000"/>
                    <a:lumOff val="40000"/>
                  </a:schemeClr>
                </a:solidFill>
              </a:rPr>
              <a:t>“A family of faith where there is always room for one more”</a:t>
            </a:r>
          </a:p>
          <a:p>
            <a:pPr algn="ctr"/>
            <a:endParaRPr lang="en-US" sz="2000" dirty="0"/>
          </a:p>
          <a:p>
            <a:r>
              <a:rPr lang="en-US" dirty="0"/>
              <a:t>The Emmanuel Group combines three congregations, one coffee shop and a foodbank. </a:t>
            </a:r>
          </a:p>
          <a:p>
            <a:r>
              <a:rPr lang="en-US" dirty="0"/>
              <a:t>The building  is situated in a busy shopping </a:t>
            </a:r>
            <a:r>
              <a:rPr lang="en-US" dirty="0" err="1"/>
              <a:t>centre</a:t>
            </a:r>
            <a:r>
              <a:rPr lang="en-US" dirty="0"/>
              <a:t> on the Eastern side of Northampton.</a:t>
            </a:r>
          </a:p>
          <a:p>
            <a:endParaRPr lang="en-US" dirty="0"/>
          </a:p>
          <a:p>
            <a:r>
              <a:rPr lang="en-US" dirty="0"/>
              <a:t>We are where chaos and community meet, bringing diversity and opportunity to reflect the light of Christ in Northampton East.</a:t>
            </a:r>
          </a:p>
          <a:p>
            <a:endParaRPr lang="en-US" dirty="0"/>
          </a:p>
          <a:p>
            <a:endParaRPr lang="en-US" dirty="0"/>
          </a:p>
          <a:p>
            <a:endParaRPr lang="en-US" dirty="0"/>
          </a:p>
          <a:p>
            <a:endParaRPr lang="en-US" dirty="0"/>
          </a:p>
          <a:p>
            <a:endParaRPr lang="en-US" dirty="0"/>
          </a:p>
          <a:p>
            <a:endParaRPr lang="en-US" dirty="0"/>
          </a:p>
          <a:p>
            <a:endParaRPr lang="en-US" dirty="0"/>
          </a:p>
          <a:p>
            <a:r>
              <a:rPr lang="en-US" dirty="0"/>
              <a:t>Part of the building forms the bridge over Billing Brook Road, this is a metaphor for the ministry here at Emmanuel - to be a bridge between God and the community.</a:t>
            </a:r>
          </a:p>
          <a:p>
            <a:endParaRPr lang="en-US" dirty="0"/>
          </a:p>
        </p:txBody>
      </p:sp>
      <p:pic>
        <p:nvPicPr>
          <p:cNvPr id="8" name="Picture 7">
            <a:extLst>
              <a:ext uri="{FF2B5EF4-FFF2-40B4-BE49-F238E27FC236}">
                <a16:creationId xmlns:a16="http://schemas.microsoft.com/office/drawing/2014/main" id="{52A61385-24C5-0E98-615B-FCA85F81F907}"/>
              </a:ext>
            </a:extLst>
          </p:cNvPr>
          <p:cNvPicPr>
            <a:picLocks noChangeAspect="1"/>
          </p:cNvPicPr>
          <p:nvPr/>
        </p:nvPicPr>
        <p:blipFill>
          <a:blip r:embed="rId2"/>
          <a:stretch>
            <a:fillRect/>
          </a:stretch>
        </p:blipFill>
        <p:spPr>
          <a:xfrm>
            <a:off x="3869268" y="3595116"/>
            <a:ext cx="2425920" cy="1554202"/>
          </a:xfrm>
          <a:prstGeom prst="rect">
            <a:avLst/>
          </a:prstGeom>
        </p:spPr>
      </p:pic>
      <p:pic>
        <p:nvPicPr>
          <p:cNvPr id="3" name="Picture 2">
            <a:extLst>
              <a:ext uri="{FF2B5EF4-FFF2-40B4-BE49-F238E27FC236}">
                <a16:creationId xmlns:a16="http://schemas.microsoft.com/office/drawing/2014/main" id="{9843B834-3343-D044-01A3-5C4CA91816C6}"/>
              </a:ext>
            </a:extLst>
          </p:cNvPr>
          <p:cNvPicPr>
            <a:picLocks noChangeAspect="1"/>
          </p:cNvPicPr>
          <p:nvPr/>
        </p:nvPicPr>
        <p:blipFill>
          <a:blip r:embed="rId3"/>
          <a:stretch>
            <a:fillRect/>
          </a:stretch>
        </p:blipFill>
        <p:spPr>
          <a:xfrm>
            <a:off x="8708493" y="3595116"/>
            <a:ext cx="2934403" cy="1554202"/>
          </a:xfrm>
          <a:prstGeom prst="rect">
            <a:avLst/>
          </a:prstGeom>
        </p:spPr>
      </p:pic>
      <p:pic>
        <p:nvPicPr>
          <p:cNvPr id="9" name="Picture 8" descr="A sign in a building&#10;&#10;AI-generated content may be incorrect.">
            <a:extLst>
              <a:ext uri="{FF2B5EF4-FFF2-40B4-BE49-F238E27FC236}">
                <a16:creationId xmlns:a16="http://schemas.microsoft.com/office/drawing/2014/main" id="{F459FDBF-E9E5-1604-1963-090335AEA89C}"/>
              </a:ext>
            </a:extLst>
          </p:cNvPr>
          <p:cNvPicPr>
            <a:picLocks noChangeAspect="1"/>
          </p:cNvPicPr>
          <p:nvPr/>
        </p:nvPicPr>
        <p:blipFill>
          <a:blip r:embed="rId4">
            <a:extLst>
              <a:ext uri="{28A0092B-C50C-407E-A947-70E740481C1C}">
                <a14:useLocalDpi xmlns:a14="http://schemas.microsoft.com/office/drawing/2010/main" val="0"/>
              </a:ext>
            </a:extLst>
          </a:blip>
          <a:srcRect t="7932" r="19936"/>
          <a:stretch>
            <a:fillRect/>
          </a:stretch>
        </p:blipFill>
        <p:spPr>
          <a:xfrm rot="5400000">
            <a:off x="6771951" y="3708176"/>
            <a:ext cx="1643861" cy="1417741"/>
          </a:xfrm>
          <a:prstGeom prst="rect">
            <a:avLst/>
          </a:prstGeom>
        </p:spPr>
      </p:pic>
      <p:sp>
        <p:nvSpPr>
          <p:cNvPr id="11" name="TextBox 10">
            <a:extLst>
              <a:ext uri="{FF2B5EF4-FFF2-40B4-BE49-F238E27FC236}">
                <a16:creationId xmlns:a16="http://schemas.microsoft.com/office/drawing/2014/main" id="{B85CA648-642B-E0A0-E364-E7587E876B59}"/>
              </a:ext>
            </a:extLst>
          </p:cNvPr>
          <p:cNvSpPr txBox="1"/>
          <p:nvPr/>
        </p:nvSpPr>
        <p:spPr>
          <a:xfrm>
            <a:off x="91535" y="2948785"/>
            <a:ext cx="3108866" cy="646331"/>
          </a:xfrm>
          <a:prstGeom prst="rect">
            <a:avLst/>
          </a:prstGeom>
          <a:noFill/>
        </p:spPr>
        <p:txBody>
          <a:bodyPr wrap="square">
            <a:spAutoFit/>
          </a:bodyPr>
          <a:lstStyle/>
          <a:p>
            <a:pPr algn="ctr"/>
            <a:r>
              <a:rPr lang="en-GB" sz="3600" dirty="0">
                <a:solidFill>
                  <a:schemeClr val="bg1"/>
                </a:solidFill>
                <a:latin typeface="+mj-lt"/>
              </a:rPr>
              <a:t>Who we are</a:t>
            </a:r>
            <a:endParaRPr lang="en-001" sz="3600" dirty="0">
              <a:solidFill>
                <a:schemeClr val="bg1"/>
              </a:solidFill>
              <a:latin typeface="+mj-lt"/>
            </a:endParaRPr>
          </a:p>
        </p:txBody>
      </p:sp>
    </p:spTree>
    <p:extLst>
      <p:ext uri="{BB962C8B-B14F-4D97-AF65-F5344CB8AC3E}">
        <p14:creationId xmlns:p14="http://schemas.microsoft.com/office/powerpoint/2010/main" val="1656244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761B9-F7EC-E618-460B-DC56A4ED69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D93395-40DE-84F3-D8CE-FE881520D3FB}"/>
              </a:ext>
            </a:extLst>
          </p:cNvPr>
          <p:cNvSpPr>
            <a:spLocks noGrp="1"/>
          </p:cNvSpPr>
          <p:nvPr>
            <p:ph type="title"/>
          </p:nvPr>
        </p:nvSpPr>
        <p:spPr/>
        <p:txBody>
          <a:bodyPr/>
          <a:lstStyle/>
          <a:p>
            <a:pPr algn="ctr"/>
            <a:r>
              <a:rPr lang="en-GB" dirty="0"/>
              <a:t>Our Building</a:t>
            </a:r>
            <a:br>
              <a:rPr lang="en-GB" dirty="0"/>
            </a:br>
            <a:r>
              <a:rPr lang="en-GB" dirty="0"/>
              <a:t>Emmanuel Church </a:t>
            </a:r>
            <a:br>
              <a:rPr lang="en-GB" dirty="0"/>
            </a:br>
            <a:endParaRPr lang="en-GB" dirty="0"/>
          </a:p>
        </p:txBody>
      </p:sp>
      <p:sp>
        <p:nvSpPr>
          <p:cNvPr id="4" name="Footer Placeholder 3">
            <a:extLst>
              <a:ext uri="{FF2B5EF4-FFF2-40B4-BE49-F238E27FC236}">
                <a16:creationId xmlns:a16="http://schemas.microsoft.com/office/drawing/2014/main" id="{4EA4B806-521C-66B0-5248-B0AC4A3DA7B8}"/>
              </a:ext>
            </a:extLst>
          </p:cNvPr>
          <p:cNvSpPr>
            <a:spLocks noGrp="1"/>
          </p:cNvSpPr>
          <p:nvPr>
            <p:ph type="ftr" sz="quarter" idx="11"/>
          </p:nvPr>
        </p:nvSpPr>
        <p:spPr/>
        <p:txBody>
          <a:bodyPr/>
          <a:lstStyle/>
          <a:p>
            <a:r>
              <a:rPr lang="en-GB" dirty="0"/>
              <a:t>Emmanuel, Northampton, Diocese of Peterborough </a:t>
            </a:r>
          </a:p>
        </p:txBody>
      </p:sp>
      <p:sp>
        <p:nvSpPr>
          <p:cNvPr id="5" name="Slide Number Placeholder 4">
            <a:extLst>
              <a:ext uri="{FF2B5EF4-FFF2-40B4-BE49-F238E27FC236}">
                <a16:creationId xmlns:a16="http://schemas.microsoft.com/office/drawing/2014/main" id="{B857F24B-F398-71FD-15CA-FB1BEB41E3E9}"/>
              </a:ext>
            </a:extLst>
          </p:cNvPr>
          <p:cNvSpPr>
            <a:spLocks noGrp="1"/>
          </p:cNvSpPr>
          <p:nvPr>
            <p:ph type="sldNum" sz="quarter" idx="12"/>
          </p:nvPr>
        </p:nvSpPr>
        <p:spPr/>
        <p:txBody>
          <a:bodyPr/>
          <a:lstStyle/>
          <a:p>
            <a:fld id="{1E78D439-D759-41A2-8BB1-D247A1B299C6}" type="slidenum">
              <a:rPr lang="en-GB" smtClean="0"/>
              <a:t>30</a:t>
            </a:fld>
            <a:endParaRPr lang="en-GB"/>
          </a:p>
        </p:txBody>
      </p:sp>
      <p:pic>
        <p:nvPicPr>
          <p:cNvPr id="18" name="Picture 17" descr="A group of people posing for a photo&#10;&#10;AI-generated content may be incorrect.">
            <a:extLst>
              <a:ext uri="{FF2B5EF4-FFF2-40B4-BE49-F238E27FC236}">
                <a16:creationId xmlns:a16="http://schemas.microsoft.com/office/drawing/2014/main" id="{E2FFF2DE-183F-C22E-5AC4-995C140C8F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4480" y="4014952"/>
            <a:ext cx="2677842" cy="2008382"/>
          </a:xfrm>
          <a:prstGeom prst="rect">
            <a:avLst/>
          </a:prstGeom>
        </p:spPr>
      </p:pic>
      <p:pic>
        <p:nvPicPr>
          <p:cNvPr id="10" name="Picture 9">
            <a:extLst>
              <a:ext uri="{FF2B5EF4-FFF2-40B4-BE49-F238E27FC236}">
                <a16:creationId xmlns:a16="http://schemas.microsoft.com/office/drawing/2014/main" id="{6A35FB7C-2F8B-5D4B-A557-22CAFE6EE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4480" y="834666"/>
            <a:ext cx="2001592" cy="1675575"/>
          </a:xfrm>
          <a:prstGeom prst="rect">
            <a:avLst/>
          </a:prstGeom>
        </p:spPr>
      </p:pic>
      <p:sp>
        <p:nvSpPr>
          <p:cNvPr id="3" name="TextBox 2">
            <a:extLst>
              <a:ext uri="{FF2B5EF4-FFF2-40B4-BE49-F238E27FC236}">
                <a16:creationId xmlns:a16="http://schemas.microsoft.com/office/drawing/2014/main" id="{AB54CEDC-B5D5-86A7-FBB7-20386EBA385F}"/>
              </a:ext>
            </a:extLst>
          </p:cNvPr>
          <p:cNvSpPr txBox="1"/>
          <p:nvPr/>
        </p:nvSpPr>
        <p:spPr>
          <a:xfrm>
            <a:off x="5914659" y="755915"/>
            <a:ext cx="5484939" cy="1754326"/>
          </a:xfrm>
          <a:prstGeom prst="rect">
            <a:avLst/>
          </a:prstGeom>
          <a:noFill/>
        </p:spPr>
        <p:txBody>
          <a:bodyPr wrap="square" rtlCol="0">
            <a:spAutoFit/>
          </a:bodyPr>
          <a:lstStyle/>
          <a:p>
            <a:r>
              <a:rPr lang="en-GB" dirty="0"/>
              <a:t>The worship centre is on the “High Street of Weston Favell Centre”. There are two main entrances to Emmanuel, one on the ground floor on Billing Brook Road by the bus stop, and the other on the shop level, either into Café Emm or to the Church offices.</a:t>
            </a:r>
            <a:endParaRPr lang="en-001" dirty="0"/>
          </a:p>
          <a:p>
            <a:endParaRPr lang="en-001" dirty="0"/>
          </a:p>
        </p:txBody>
      </p:sp>
      <p:sp>
        <p:nvSpPr>
          <p:cNvPr id="6" name="TextBox 5">
            <a:extLst>
              <a:ext uri="{FF2B5EF4-FFF2-40B4-BE49-F238E27FC236}">
                <a16:creationId xmlns:a16="http://schemas.microsoft.com/office/drawing/2014/main" id="{3FE83013-CA61-EA9A-3210-7C966F272606}"/>
              </a:ext>
            </a:extLst>
          </p:cNvPr>
          <p:cNvSpPr txBox="1"/>
          <p:nvPr/>
        </p:nvSpPr>
        <p:spPr>
          <a:xfrm>
            <a:off x="3642798" y="2606711"/>
            <a:ext cx="6372779" cy="1477328"/>
          </a:xfrm>
          <a:prstGeom prst="rect">
            <a:avLst/>
          </a:prstGeom>
          <a:noFill/>
        </p:spPr>
        <p:txBody>
          <a:bodyPr wrap="square" rtlCol="0">
            <a:spAutoFit/>
          </a:bodyPr>
          <a:lstStyle/>
          <a:p>
            <a:r>
              <a:rPr lang="en-GB" dirty="0"/>
              <a:t>The top floor comprises a sports hall, prayer room, coffee shop (Café Emm), several church offices, toilets and coffee shop store and preparation room. There is a lift to the lower floors. The sports hall forms a bridge over the road below.</a:t>
            </a:r>
            <a:endParaRPr lang="en-001" dirty="0"/>
          </a:p>
          <a:p>
            <a:endParaRPr lang="en-001" dirty="0"/>
          </a:p>
        </p:txBody>
      </p:sp>
      <p:pic>
        <p:nvPicPr>
          <p:cNvPr id="8" name="Picture 7" descr="A sign on a door&#10;&#10;AI-generated content may be incorrect.">
            <a:extLst>
              <a:ext uri="{FF2B5EF4-FFF2-40B4-BE49-F238E27FC236}">
                <a16:creationId xmlns:a16="http://schemas.microsoft.com/office/drawing/2014/main" id="{C50150E6-5582-B593-BC43-CD6680A99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676" y="3928494"/>
            <a:ext cx="1526374" cy="2035165"/>
          </a:xfrm>
          <a:prstGeom prst="rect">
            <a:avLst/>
          </a:prstGeom>
        </p:spPr>
      </p:pic>
      <p:pic>
        <p:nvPicPr>
          <p:cNvPr id="11" name="Picture 10" descr="A room with a bookcase and chairs&#10;&#10;AI-generated content may be incorrect.">
            <a:extLst>
              <a:ext uri="{FF2B5EF4-FFF2-40B4-BE49-F238E27FC236}">
                <a16:creationId xmlns:a16="http://schemas.microsoft.com/office/drawing/2014/main" id="{BDAA1F2B-C4D9-C4F8-32C6-142DD7492C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4412" y="3928494"/>
            <a:ext cx="1526373" cy="2035164"/>
          </a:xfrm>
          <a:prstGeom prst="rect">
            <a:avLst/>
          </a:prstGeom>
        </p:spPr>
      </p:pic>
      <p:pic>
        <p:nvPicPr>
          <p:cNvPr id="15" name="Picture 14" descr="A person standing in a restaurant&#10;&#10;AI-generated content may be incorrect.">
            <a:extLst>
              <a:ext uri="{FF2B5EF4-FFF2-40B4-BE49-F238E27FC236}">
                <a16:creationId xmlns:a16="http://schemas.microsoft.com/office/drawing/2014/main" id="{C73F8BD3-86A0-5B8F-D200-73E30A4D85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9931" y="2220265"/>
            <a:ext cx="1511222" cy="2014963"/>
          </a:xfrm>
          <a:prstGeom prst="rect">
            <a:avLst/>
          </a:prstGeom>
        </p:spPr>
      </p:pic>
    </p:spTree>
    <p:extLst>
      <p:ext uri="{BB962C8B-B14F-4D97-AF65-F5344CB8AC3E}">
        <p14:creationId xmlns:p14="http://schemas.microsoft.com/office/powerpoint/2010/main" val="2624985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F0A00-EDF9-8DCC-85F3-FC1B9AF676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1EA8C0-E030-91E7-3529-78A5A4009118}"/>
              </a:ext>
            </a:extLst>
          </p:cNvPr>
          <p:cNvSpPr>
            <a:spLocks noGrp="1"/>
          </p:cNvSpPr>
          <p:nvPr>
            <p:ph type="title"/>
          </p:nvPr>
        </p:nvSpPr>
        <p:spPr/>
        <p:txBody>
          <a:bodyPr/>
          <a:lstStyle/>
          <a:p>
            <a:pPr algn="ctr"/>
            <a:r>
              <a:rPr lang="en-GB" dirty="0"/>
              <a:t>Our Building</a:t>
            </a:r>
            <a:br>
              <a:rPr lang="en-GB" dirty="0"/>
            </a:br>
            <a:r>
              <a:rPr lang="en-GB" dirty="0"/>
              <a:t>Emmanuel Church</a:t>
            </a:r>
            <a:br>
              <a:rPr lang="en-GB" b="1" dirty="0"/>
            </a:br>
            <a:endParaRPr lang="en-GB" dirty="0"/>
          </a:p>
        </p:txBody>
      </p:sp>
      <p:sp>
        <p:nvSpPr>
          <p:cNvPr id="4" name="Footer Placeholder 3">
            <a:extLst>
              <a:ext uri="{FF2B5EF4-FFF2-40B4-BE49-F238E27FC236}">
                <a16:creationId xmlns:a16="http://schemas.microsoft.com/office/drawing/2014/main" id="{FD085C6F-3B14-4DFA-0CCD-4F2BD1694BD2}"/>
              </a:ext>
            </a:extLst>
          </p:cNvPr>
          <p:cNvSpPr>
            <a:spLocks noGrp="1"/>
          </p:cNvSpPr>
          <p:nvPr>
            <p:ph type="ftr" sz="quarter" idx="11"/>
          </p:nvPr>
        </p:nvSpPr>
        <p:spPr/>
        <p:txBody>
          <a:bodyPr/>
          <a:lstStyle/>
          <a:p>
            <a:r>
              <a:rPr lang="en-GB" dirty="0"/>
              <a:t>Emmanuel, Northampton, Diocese of Peterborough </a:t>
            </a:r>
          </a:p>
        </p:txBody>
      </p:sp>
      <p:sp>
        <p:nvSpPr>
          <p:cNvPr id="5" name="Slide Number Placeholder 4">
            <a:extLst>
              <a:ext uri="{FF2B5EF4-FFF2-40B4-BE49-F238E27FC236}">
                <a16:creationId xmlns:a16="http://schemas.microsoft.com/office/drawing/2014/main" id="{345B1E7F-B213-81B5-8A1D-4156F298891B}"/>
              </a:ext>
            </a:extLst>
          </p:cNvPr>
          <p:cNvSpPr>
            <a:spLocks noGrp="1"/>
          </p:cNvSpPr>
          <p:nvPr>
            <p:ph type="sldNum" sz="quarter" idx="12"/>
          </p:nvPr>
        </p:nvSpPr>
        <p:spPr/>
        <p:txBody>
          <a:bodyPr/>
          <a:lstStyle/>
          <a:p>
            <a:fld id="{1E78D439-D759-41A2-8BB1-D247A1B299C6}" type="slidenum">
              <a:rPr lang="en-GB" smtClean="0"/>
              <a:t>31</a:t>
            </a:fld>
            <a:endParaRPr lang="en-GB"/>
          </a:p>
        </p:txBody>
      </p:sp>
      <p:sp>
        <p:nvSpPr>
          <p:cNvPr id="10" name="TextBox 9">
            <a:extLst>
              <a:ext uri="{FF2B5EF4-FFF2-40B4-BE49-F238E27FC236}">
                <a16:creationId xmlns:a16="http://schemas.microsoft.com/office/drawing/2014/main" id="{766FA1F3-910F-DCB0-4BEC-48CAF22BCD6F}"/>
              </a:ext>
            </a:extLst>
          </p:cNvPr>
          <p:cNvSpPr txBox="1"/>
          <p:nvPr/>
        </p:nvSpPr>
        <p:spPr>
          <a:xfrm>
            <a:off x="3863339" y="872212"/>
            <a:ext cx="7813653" cy="1477328"/>
          </a:xfrm>
          <a:prstGeom prst="rect">
            <a:avLst/>
          </a:prstGeom>
          <a:noFill/>
        </p:spPr>
        <p:txBody>
          <a:bodyPr wrap="square" rtlCol="0">
            <a:spAutoFit/>
          </a:bodyPr>
          <a:lstStyle/>
          <a:p>
            <a:r>
              <a:rPr lang="en-GB" dirty="0"/>
              <a:t>The middle floor is used as the main worship area. This comprises of a large worship area with a stage, a smaller chapel with sliding screens that can be drawn back to enlarge the main hall. The chapel has an open baptistry for full immersion. There is a smaller lounge area which can also be opened into the chapel. When all areas are open, we are blessed with a versatile space.</a:t>
            </a:r>
            <a:endParaRPr lang="en-001" dirty="0"/>
          </a:p>
        </p:txBody>
      </p:sp>
      <p:pic>
        <p:nvPicPr>
          <p:cNvPr id="12" name="Picture 11" descr="A group of people sitting in a room&#10;&#10;AI-generated content may be incorrect.">
            <a:extLst>
              <a:ext uri="{FF2B5EF4-FFF2-40B4-BE49-F238E27FC236}">
                <a16:creationId xmlns:a16="http://schemas.microsoft.com/office/drawing/2014/main" id="{1281B80C-2D41-BA74-FBDD-D7C572138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3945" y="4755523"/>
            <a:ext cx="4882327" cy="1692171"/>
          </a:xfrm>
          <a:prstGeom prst="rect">
            <a:avLst/>
          </a:prstGeom>
        </p:spPr>
      </p:pic>
      <p:pic>
        <p:nvPicPr>
          <p:cNvPr id="13" name="Picture 12">
            <a:extLst>
              <a:ext uri="{FF2B5EF4-FFF2-40B4-BE49-F238E27FC236}">
                <a16:creationId xmlns:a16="http://schemas.microsoft.com/office/drawing/2014/main" id="{D2D3B6B0-F972-C47C-2203-F40E81CFC01E}"/>
              </a:ext>
            </a:extLst>
          </p:cNvPr>
          <p:cNvPicPr>
            <a:picLocks noChangeAspect="1"/>
          </p:cNvPicPr>
          <p:nvPr/>
        </p:nvPicPr>
        <p:blipFill>
          <a:blip r:embed="rId4"/>
          <a:stretch>
            <a:fillRect/>
          </a:stretch>
        </p:blipFill>
        <p:spPr>
          <a:xfrm>
            <a:off x="8734148" y="2516524"/>
            <a:ext cx="2722554" cy="2049891"/>
          </a:xfrm>
          <a:prstGeom prst="rect">
            <a:avLst/>
          </a:prstGeom>
        </p:spPr>
      </p:pic>
      <p:pic>
        <p:nvPicPr>
          <p:cNvPr id="19" name="Picture 18">
            <a:extLst>
              <a:ext uri="{FF2B5EF4-FFF2-40B4-BE49-F238E27FC236}">
                <a16:creationId xmlns:a16="http://schemas.microsoft.com/office/drawing/2014/main" id="{DF3BDED7-C0BD-17C3-E0CF-27B66BC062FA}"/>
              </a:ext>
            </a:extLst>
          </p:cNvPr>
          <p:cNvPicPr>
            <a:picLocks noChangeAspect="1"/>
          </p:cNvPicPr>
          <p:nvPr/>
        </p:nvPicPr>
        <p:blipFill>
          <a:blip r:embed="rId5"/>
          <a:stretch>
            <a:fillRect/>
          </a:stretch>
        </p:blipFill>
        <p:spPr>
          <a:xfrm>
            <a:off x="3863339" y="2473683"/>
            <a:ext cx="2157697" cy="2157697"/>
          </a:xfrm>
          <a:prstGeom prst="rect">
            <a:avLst/>
          </a:prstGeom>
        </p:spPr>
      </p:pic>
    </p:spTree>
    <p:extLst>
      <p:ext uri="{BB962C8B-B14F-4D97-AF65-F5344CB8AC3E}">
        <p14:creationId xmlns:p14="http://schemas.microsoft.com/office/powerpoint/2010/main" val="1341469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3A4AE-5891-1512-9D41-6A94EB69500B}"/>
              </a:ext>
            </a:extLst>
          </p:cNvPr>
          <p:cNvSpPr>
            <a:spLocks noGrp="1"/>
          </p:cNvSpPr>
          <p:nvPr>
            <p:ph type="title"/>
          </p:nvPr>
        </p:nvSpPr>
        <p:spPr/>
        <p:txBody>
          <a:bodyPr/>
          <a:lstStyle/>
          <a:p>
            <a:pPr algn="ctr"/>
            <a:r>
              <a:rPr lang="en-GB" dirty="0"/>
              <a:t>Our Building</a:t>
            </a:r>
            <a:br>
              <a:rPr lang="en-GB" dirty="0"/>
            </a:br>
            <a:r>
              <a:rPr lang="en-GB" dirty="0"/>
              <a:t>Emmanuel Church</a:t>
            </a:r>
            <a:endParaRPr lang="en-001" dirty="0"/>
          </a:p>
        </p:txBody>
      </p:sp>
      <p:sp>
        <p:nvSpPr>
          <p:cNvPr id="3" name="Content Placeholder 2">
            <a:extLst>
              <a:ext uri="{FF2B5EF4-FFF2-40B4-BE49-F238E27FC236}">
                <a16:creationId xmlns:a16="http://schemas.microsoft.com/office/drawing/2014/main" id="{44043E51-484E-6C2F-7299-BF52003AF8E0}"/>
              </a:ext>
            </a:extLst>
          </p:cNvPr>
          <p:cNvSpPr>
            <a:spLocks noGrp="1"/>
          </p:cNvSpPr>
          <p:nvPr>
            <p:ph idx="1"/>
          </p:nvPr>
        </p:nvSpPr>
        <p:spPr>
          <a:xfrm>
            <a:off x="3584028" y="1038116"/>
            <a:ext cx="7935309" cy="5318234"/>
          </a:xfrm>
        </p:spPr>
        <p:txBody>
          <a:bodyPr>
            <a:normAutofit lnSpcReduction="10000"/>
          </a:bodyPr>
          <a:lstStyle/>
          <a:p>
            <a:pPr marL="0" indent="0">
              <a:buNone/>
            </a:pPr>
            <a:r>
              <a:rPr lang="en-GB" dirty="0"/>
              <a:t>The ground floor has an entrance hall, disabled toilet and a Family Room which can seat about 30 people. This room is below street level and can be reached by six stairs or by a wheelchair lift. It serves a variety of uses as a smaller space for some external groups and the distribution point for the Foodbank. </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There are no church grounds or church yard. We have access for parking for specified vehicles in a carpark adjacent to the church, but generally, cars are parked (time limited) in the Weston Favell Centre.</a:t>
            </a:r>
          </a:p>
          <a:p>
            <a:pPr marL="0" indent="0">
              <a:buNone/>
            </a:pPr>
            <a:endParaRPr lang="en-001" dirty="0"/>
          </a:p>
          <a:p>
            <a:endParaRPr lang="en-001" dirty="0"/>
          </a:p>
        </p:txBody>
      </p:sp>
      <p:sp>
        <p:nvSpPr>
          <p:cNvPr id="4" name="Footer Placeholder 3">
            <a:extLst>
              <a:ext uri="{FF2B5EF4-FFF2-40B4-BE49-F238E27FC236}">
                <a16:creationId xmlns:a16="http://schemas.microsoft.com/office/drawing/2014/main" id="{510185B8-917F-1ABA-548C-FDA56CC925E0}"/>
              </a:ext>
            </a:extLst>
          </p:cNvPr>
          <p:cNvSpPr>
            <a:spLocks noGrp="1"/>
          </p:cNvSpPr>
          <p:nvPr>
            <p:ph type="ftr" sz="quarter" idx="11"/>
          </p:nvPr>
        </p:nvSpPr>
        <p:spPr/>
        <p:txBody>
          <a:bodyPr/>
          <a:lstStyle/>
          <a:p>
            <a:r>
              <a:rPr lang="en-GB"/>
              <a:t>St.XXX, Location, Diocese of Peterborough </a:t>
            </a:r>
          </a:p>
        </p:txBody>
      </p:sp>
      <p:sp>
        <p:nvSpPr>
          <p:cNvPr id="5" name="Slide Number Placeholder 4">
            <a:extLst>
              <a:ext uri="{FF2B5EF4-FFF2-40B4-BE49-F238E27FC236}">
                <a16:creationId xmlns:a16="http://schemas.microsoft.com/office/drawing/2014/main" id="{E3BC4932-4CED-16B2-EB35-C81110A5A242}"/>
              </a:ext>
            </a:extLst>
          </p:cNvPr>
          <p:cNvSpPr>
            <a:spLocks noGrp="1"/>
          </p:cNvSpPr>
          <p:nvPr>
            <p:ph type="sldNum" sz="quarter" idx="12"/>
          </p:nvPr>
        </p:nvSpPr>
        <p:spPr/>
        <p:txBody>
          <a:bodyPr/>
          <a:lstStyle/>
          <a:p>
            <a:fld id="{1E78D439-D759-41A2-8BB1-D247A1B299C6}" type="slidenum">
              <a:rPr lang="en-GB" smtClean="0"/>
              <a:t>32</a:t>
            </a:fld>
            <a:endParaRPr lang="en-GB" dirty="0"/>
          </a:p>
        </p:txBody>
      </p:sp>
      <p:pic>
        <p:nvPicPr>
          <p:cNvPr id="7" name="Picture 6">
            <a:extLst>
              <a:ext uri="{FF2B5EF4-FFF2-40B4-BE49-F238E27FC236}">
                <a16:creationId xmlns:a16="http://schemas.microsoft.com/office/drawing/2014/main" id="{CCF5CC99-2AE9-3D60-B50C-872C286E32AC}"/>
              </a:ext>
            </a:extLst>
          </p:cNvPr>
          <p:cNvPicPr>
            <a:picLocks noChangeAspect="1"/>
          </p:cNvPicPr>
          <p:nvPr/>
        </p:nvPicPr>
        <p:blipFill>
          <a:blip r:embed="rId2"/>
          <a:stretch>
            <a:fillRect/>
          </a:stretch>
        </p:blipFill>
        <p:spPr>
          <a:xfrm>
            <a:off x="9011351" y="2417633"/>
            <a:ext cx="2013589" cy="2013589"/>
          </a:xfrm>
          <a:prstGeom prst="rect">
            <a:avLst/>
          </a:prstGeom>
        </p:spPr>
      </p:pic>
      <p:pic>
        <p:nvPicPr>
          <p:cNvPr id="10" name="Picture 9" descr="A sign on a brick wall&#10;&#10;AI-generated content may be incorrect.">
            <a:extLst>
              <a:ext uri="{FF2B5EF4-FFF2-40B4-BE49-F238E27FC236}">
                <a16:creationId xmlns:a16="http://schemas.microsoft.com/office/drawing/2014/main" id="{22DFADCC-648B-A8AE-BF21-5258671A1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4028" y="2419884"/>
            <a:ext cx="2340682" cy="1755511"/>
          </a:xfrm>
          <a:prstGeom prst="rect">
            <a:avLst/>
          </a:prstGeom>
        </p:spPr>
      </p:pic>
      <p:pic>
        <p:nvPicPr>
          <p:cNvPr id="12" name="Picture 11" descr="A door to a building&#10;&#10;AI-generated content may be incorrect.">
            <a:extLst>
              <a:ext uri="{FF2B5EF4-FFF2-40B4-BE49-F238E27FC236}">
                <a16:creationId xmlns:a16="http://schemas.microsoft.com/office/drawing/2014/main" id="{4051BEE5-3632-B271-85D0-517730600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2929" y="1868124"/>
            <a:ext cx="2013589" cy="2684786"/>
          </a:xfrm>
          <a:prstGeom prst="rect">
            <a:avLst/>
          </a:prstGeom>
        </p:spPr>
      </p:pic>
    </p:spTree>
    <p:extLst>
      <p:ext uri="{BB962C8B-B14F-4D97-AF65-F5344CB8AC3E}">
        <p14:creationId xmlns:p14="http://schemas.microsoft.com/office/powerpoint/2010/main" val="19428950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5D0F9-64A7-0274-D4CE-4810FEBDC30A}"/>
              </a:ext>
            </a:extLst>
          </p:cNvPr>
          <p:cNvSpPr>
            <a:spLocks noGrp="1"/>
          </p:cNvSpPr>
          <p:nvPr>
            <p:ph type="title"/>
          </p:nvPr>
        </p:nvSpPr>
        <p:spPr/>
        <p:txBody>
          <a:bodyPr/>
          <a:lstStyle/>
          <a:p>
            <a:pPr algn="ctr"/>
            <a:r>
              <a:rPr lang="en-GB" dirty="0"/>
              <a:t>Our Context</a:t>
            </a:r>
          </a:p>
        </p:txBody>
      </p:sp>
      <p:sp>
        <p:nvSpPr>
          <p:cNvPr id="3" name="Content Placeholder 2">
            <a:extLst>
              <a:ext uri="{FF2B5EF4-FFF2-40B4-BE49-F238E27FC236}">
                <a16:creationId xmlns:a16="http://schemas.microsoft.com/office/drawing/2014/main" id="{EE21E021-68E2-57BD-8DBB-CCF64AA0182C}"/>
              </a:ext>
            </a:extLst>
          </p:cNvPr>
          <p:cNvSpPr>
            <a:spLocks noGrp="1"/>
          </p:cNvSpPr>
          <p:nvPr>
            <p:ph idx="1"/>
          </p:nvPr>
        </p:nvSpPr>
        <p:spPr>
          <a:xfrm>
            <a:off x="3668110" y="656800"/>
            <a:ext cx="7576277" cy="5699550"/>
          </a:xfrm>
        </p:spPr>
        <p:txBody>
          <a:bodyPr>
            <a:normAutofit/>
          </a:bodyPr>
          <a:lstStyle/>
          <a:p>
            <a:r>
              <a:rPr lang="en-GB" sz="1800" dirty="0"/>
              <a:t>Northampton is in the East Midlands approx. 60 miles North of London. This area was developed as a London overspill during the 1960’s and today comprises of 14 housing estates and is known as Northampton East. </a:t>
            </a:r>
          </a:p>
          <a:p>
            <a:r>
              <a:rPr lang="en-GB" sz="1800" dirty="0"/>
              <a:t>Emmanuel Parish – Northampton East made up of several housing estates. Our Foodbank provides help for over 700 families on average per month.</a:t>
            </a:r>
          </a:p>
          <a:p>
            <a:r>
              <a:rPr lang="en-GB" sz="1800" dirty="0"/>
              <a:t>Church urban fund data can be found on this link: </a:t>
            </a:r>
            <a:r>
              <a:rPr lang="en-GB" sz="1800" dirty="0">
                <a:hlinkClick r:id="rId2"/>
              </a:rPr>
              <a:t>https://cuf.org.uk/parish/280114</a:t>
            </a:r>
            <a:r>
              <a:rPr lang="en-GB" sz="1800" dirty="0"/>
              <a:t> Or accessing Church Urban Fund – Emmanuel Northampton.</a:t>
            </a:r>
          </a:p>
          <a:p>
            <a:r>
              <a:rPr lang="en-GB" sz="1800" dirty="0"/>
              <a:t>The Parish has a population of over 35,000 people. Split between owner-occupied, rented and social housing, almost all of which has been built over the last 50 years.</a:t>
            </a:r>
          </a:p>
          <a:p>
            <a:r>
              <a:rPr lang="en-GB" sz="1800" dirty="0"/>
              <a:t> There are several industrial estates adjoining the parish and a diverse mix of nationalities.  Census data can be found on this link: </a:t>
            </a:r>
            <a:r>
              <a:rPr lang="en-GB" sz="1800" dirty="0">
                <a:hlinkClick r:id="rId3"/>
              </a:rPr>
              <a:t>https://www.nomisweb.co.uk/sources/census_2021/report?compare=E06000062</a:t>
            </a:r>
            <a:endParaRPr lang="en-GB" sz="1800" dirty="0"/>
          </a:p>
          <a:p>
            <a:r>
              <a:rPr lang="en-GB" sz="1800" dirty="0"/>
              <a:t>The housing estates built from the 1960’s to 1980’s generally have local retail outlets; some have primary schools, takeaway food outlets and pubs. There are good bus services running to the Weston Favell Centre (WFC) and on into the town centre.</a:t>
            </a:r>
          </a:p>
        </p:txBody>
      </p:sp>
      <p:sp>
        <p:nvSpPr>
          <p:cNvPr id="4" name="Footer Placeholder 3">
            <a:extLst>
              <a:ext uri="{FF2B5EF4-FFF2-40B4-BE49-F238E27FC236}">
                <a16:creationId xmlns:a16="http://schemas.microsoft.com/office/drawing/2014/main" id="{32AFA75E-01B2-7528-835B-91F86152D267}"/>
              </a:ext>
            </a:extLst>
          </p:cNvPr>
          <p:cNvSpPr>
            <a:spLocks noGrp="1"/>
          </p:cNvSpPr>
          <p:nvPr>
            <p:ph type="ftr" sz="quarter" idx="11"/>
          </p:nvPr>
        </p:nvSpPr>
        <p:spPr/>
        <p:txBody>
          <a:bodyPr/>
          <a:lstStyle/>
          <a:p>
            <a:r>
              <a:rPr lang="en-GB" dirty="0"/>
              <a:t>Emmanuel, Northampton, Diocese of Peterborough </a:t>
            </a:r>
          </a:p>
        </p:txBody>
      </p:sp>
      <p:sp>
        <p:nvSpPr>
          <p:cNvPr id="5" name="Slide Number Placeholder 4">
            <a:extLst>
              <a:ext uri="{FF2B5EF4-FFF2-40B4-BE49-F238E27FC236}">
                <a16:creationId xmlns:a16="http://schemas.microsoft.com/office/drawing/2014/main" id="{0863CCE0-DE0B-E39F-AF6A-3CAE6CA9D545}"/>
              </a:ext>
            </a:extLst>
          </p:cNvPr>
          <p:cNvSpPr>
            <a:spLocks noGrp="1"/>
          </p:cNvSpPr>
          <p:nvPr>
            <p:ph type="sldNum" sz="quarter" idx="12"/>
          </p:nvPr>
        </p:nvSpPr>
        <p:spPr/>
        <p:txBody>
          <a:bodyPr/>
          <a:lstStyle/>
          <a:p>
            <a:fld id="{1E78D439-D759-41A2-8BB1-D247A1B299C6}" type="slidenum">
              <a:rPr lang="en-GB" smtClean="0"/>
              <a:t>33</a:t>
            </a:fld>
            <a:endParaRPr lang="en-GB"/>
          </a:p>
        </p:txBody>
      </p:sp>
    </p:spTree>
    <p:extLst>
      <p:ext uri="{BB962C8B-B14F-4D97-AF65-F5344CB8AC3E}">
        <p14:creationId xmlns:p14="http://schemas.microsoft.com/office/powerpoint/2010/main" val="45746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2BAE8-FD84-0ED1-A164-ED0FF6CE70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1B5011-3308-5393-340B-0E0249ADAABA}"/>
              </a:ext>
            </a:extLst>
          </p:cNvPr>
          <p:cNvSpPr>
            <a:spLocks noGrp="1"/>
          </p:cNvSpPr>
          <p:nvPr>
            <p:ph type="title"/>
          </p:nvPr>
        </p:nvSpPr>
        <p:spPr/>
        <p:txBody>
          <a:bodyPr/>
          <a:lstStyle/>
          <a:p>
            <a:r>
              <a:rPr lang="en-GB" dirty="0"/>
              <a:t>Our Context</a:t>
            </a:r>
          </a:p>
        </p:txBody>
      </p:sp>
      <p:sp>
        <p:nvSpPr>
          <p:cNvPr id="3" name="Content Placeholder 2">
            <a:extLst>
              <a:ext uri="{FF2B5EF4-FFF2-40B4-BE49-F238E27FC236}">
                <a16:creationId xmlns:a16="http://schemas.microsoft.com/office/drawing/2014/main" id="{71BFAFA9-C108-B887-0A96-2DEF24EF80CB}"/>
              </a:ext>
            </a:extLst>
          </p:cNvPr>
          <p:cNvSpPr>
            <a:spLocks noGrp="1"/>
          </p:cNvSpPr>
          <p:nvPr>
            <p:ph idx="1"/>
          </p:nvPr>
        </p:nvSpPr>
        <p:spPr>
          <a:xfrm>
            <a:off x="3594273" y="820203"/>
            <a:ext cx="7805325" cy="3689165"/>
          </a:xfrm>
        </p:spPr>
        <p:txBody>
          <a:bodyPr>
            <a:normAutofit fontScale="92500"/>
          </a:bodyPr>
          <a:lstStyle/>
          <a:p>
            <a:pPr marL="0" indent="0">
              <a:buNone/>
            </a:pPr>
            <a:endParaRPr lang="en-GB" sz="1500" dirty="0"/>
          </a:p>
          <a:p>
            <a:r>
              <a:rPr lang="en-GB" dirty="0"/>
              <a:t>The Weston Favell Centre is a large Shopping Centre built over 50 years ago to serve the East side of Northampton and has free parking for 3 hours. The Centre contains a Tesco superstore, many chain stores, eating places, banks, estate agents, gym, library and a ‘Clip n Climb/Pinnacle’ Climbing Centre. These stores provide much needed employment in the area. Adjoining the Centre is Lings Forum, a sports complex with a small cinema.</a:t>
            </a:r>
          </a:p>
          <a:p>
            <a:r>
              <a:rPr lang="en-GB" dirty="0"/>
              <a:t>Part of the Emmanuel Church building forms a bridge over the Billing Brook Road, joining the shops, sports facilities and bus stops. Our Coffee Shop, Café Emm, is a welcoming meeting place for people to come for refreshment. We have a good working relationship with the Centre management - something we aspire to grow further in the coming year. </a:t>
            </a:r>
          </a:p>
          <a:p>
            <a:endParaRPr lang="en-GB" dirty="0"/>
          </a:p>
          <a:p>
            <a:endParaRPr lang="en-GB" dirty="0"/>
          </a:p>
        </p:txBody>
      </p:sp>
      <p:sp>
        <p:nvSpPr>
          <p:cNvPr id="4" name="Footer Placeholder 3">
            <a:extLst>
              <a:ext uri="{FF2B5EF4-FFF2-40B4-BE49-F238E27FC236}">
                <a16:creationId xmlns:a16="http://schemas.microsoft.com/office/drawing/2014/main" id="{0EF372DF-319A-DC81-14A0-B80D9B27D094}"/>
              </a:ext>
            </a:extLst>
          </p:cNvPr>
          <p:cNvSpPr>
            <a:spLocks noGrp="1"/>
          </p:cNvSpPr>
          <p:nvPr>
            <p:ph type="ftr" sz="quarter" idx="11"/>
          </p:nvPr>
        </p:nvSpPr>
        <p:spPr/>
        <p:txBody>
          <a:bodyPr/>
          <a:lstStyle/>
          <a:p>
            <a:r>
              <a:rPr lang="en-GB" dirty="0"/>
              <a:t>Emmanuel, Northampton, Diocese of Peterborough </a:t>
            </a:r>
          </a:p>
        </p:txBody>
      </p:sp>
      <p:sp>
        <p:nvSpPr>
          <p:cNvPr id="5" name="Slide Number Placeholder 4">
            <a:extLst>
              <a:ext uri="{FF2B5EF4-FFF2-40B4-BE49-F238E27FC236}">
                <a16:creationId xmlns:a16="http://schemas.microsoft.com/office/drawing/2014/main" id="{C7E6CFFF-4E5B-63F8-807B-34EC22657B4C}"/>
              </a:ext>
            </a:extLst>
          </p:cNvPr>
          <p:cNvSpPr>
            <a:spLocks noGrp="1"/>
          </p:cNvSpPr>
          <p:nvPr>
            <p:ph type="sldNum" sz="quarter" idx="12"/>
          </p:nvPr>
        </p:nvSpPr>
        <p:spPr/>
        <p:txBody>
          <a:bodyPr/>
          <a:lstStyle/>
          <a:p>
            <a:fld id="{1E78D439-D759-41A2-8BB1-D247A1B299C6}" type="slidenum">
              <a:rPr lang="en-GB" smtClean="0"/>
              <a:t>34</a:t>
            </a:fld>
            <a:endParaRPr lang="en-GB"/>
          </a:p>
        </p:txBody>
      </p:sp>
      <p:pic>
        <p:nvPicPr>
          <p:cNvPr id="6" name="Picture 5" descr="A group of elderly people sitting around a table&#10;&#10;AI-generated content may be incorrect.">
            <a:extLst>
              <a:ext uri="{FF2B5EF4-FFF2-40B4-BE49-F238E27FC236}">
                <a16:creationId xmlns:a16="http://schemas.microsoft.com/office/drawing/2014/main" id="{6EFEE3DE-6BB4-2C68-7D05-8C100A5EB4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9886" y="4601487"/>
            <a:ext cx="1902140" cy="1436310"/>
          </a:xfrm>
          <a:prstGeom prst="rect">
            <a:avLst/>
          </a:prstGeom>
        </p:spPr>
      </p:pic>
      <p:sp>
        <p:nvSpPr>
          <p:cNvPr id="7" name="Rectangle 2">
            <a:extLst>
              <a:ext uri="{FF2B5EF4-FFF2-40B4-BE49-F238E27FC236}">
                <a16:creationId xmlns:a16="http://schemas.microsoft.com/office/drawing/2014/main" id="{F4ACC7E0-1236-DCE3-36C8-35D53800028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001"/>
          </a:p>
        </p:txBody>
      </p:sp>
      <p:pic>
        <p:nvPicPr>
          <p:cNvPr id="1025" name="Picture 5" descr="The Weston Favell Shopping Centre shops ...">
            <a:extLst>
              <a:ext uri="{FF2B5EF4-FFF2-40B4-BE49-F238E27FC236}">
                <a16:creationId xmlns:a16="http://schemas.microsoft.com/office/drawing/2014/main" id="{B9E59036-9618-51CA-0E26-C7ECA3370D1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869268" y="4616283"/>
            <a:ext cx="1739899" cy="13079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1CDE6E8-97B3-EC54-03BD-F7EA2CF40516}"/>
              </a:ext>
            </a:extLst>
          </p:cNvPr>
          <p:cNvPicPr>
            <a:picLocks noChangeAspect="1"/>
          </p:cNvPicPr>
          <p:nvPr/>
        </p:nvPicPr>
        <p:blipFill>
          <a:blip r:embed="rId5"/>
          <a:stretch>
            <a:fillRect/>
          </a:stretch>
        </p:blipFill>
        <p:spPr>
          <a:xfrm>
            <a:off x="6481469" y="4666789"/>
            <a:ext cx="1965733" cy="1305706"/>
          </a:xfrm>
          <a:prstGeom prst="rect">
            <a:avLst/>
          </a:prstGeom>
        </p:spPr>
      </p:pic>
      <p:sp>
        <p:nvSpPr>
          <p:cNvPr id="9" name="Rectangle 3">
            <a:extLst>
              <a:ext uri="{FF2B5EF4-FFF2-40B4-BE49-F238E27FC236}">
                <a16:creationId xmlns:a16="http://schemas.microsoft.com/office/drawing/2014/main" id="{50ACBD94-82E8-BFAB-1F06-E9FF16A088D3}"/>
              </a:ext>
            </a:extLst>
          </p:cNvPr>
          <p:cNvSpPr>
            <a:spLocks noChangeArrowheads="1"/>
          </p:cNvSpPr>
          <p:nvPr/>
        </p:nvSpPr>
        <p:spPr bwMode="auto">
          <a:xfrm>
            <a:off x="0" y="-69249"/>
            <a:ext cx="96180"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001" altLang="en-001" sz="900" b="1" i="0" u="none" strike="noStrike" cap="none" normalizeH="0" baseline="0" dirty="0">
                <a:ln>
                  <a:noFill/>
                </a:ln>
                <a:solidFill>
                  <a:srgbClr val="1C1E21"/>
                </a:solidFill>
                <a:effectLst/>
                <a:latin typeface="Arial" panose="020B0604020202020204" pitchFamily="34" charset="0"/>
                <a:ea typeface="inherit"/>
              </a:rPr>
              <a:t>   </a:t>
            </a:r>
            <a:endParaRPr kumimoji="0" lang="en-001" altLang="en-001"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10876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AB9C6-0F1E-0CF2-38B2-2FA914B079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3AB303-8FB4-CB0A-DFF7-3B6945E7B058}"/>
              </a:ext>
            </a:extLst>
          </p:cNvPr>
          <p:cNvSpPr>
            <a:spLocks noGrp="1"/>
          </p:cNvSpPr>
          <p:nvPr>
            <p:ph type="title"/>
          </p:nvPr>
        </p:nvSpPr>
        <p:spPr/>
        <p:txBody>
          <a:bodyPr/>
          <a:lstStyle/>
          <a:p>
            <a:pPr algn="ctr"/>
            <a:r>
              <a:rPr lang="en-GB" dirty="0"/>
              <a:t>Our Context</a:t>
            </a:r>
          </a:p>
        </p:txBody>
      </p:sp>
      <p:sp>
        <p:nvSpPr>
          <p:cNvPr id="3" name="Content Placeholder 2">
            <a:extLst>
              <a:ext uri="{FF2B5EF4-FFF2-40B4-BE49-F238E27FC236}">
                <a16:creationId xmlns:a16="http://schemas.microsoft.com/office/drawing/2014/main" id="{74AAE160-260C-58A6-E980-B22A73F44F55}"/>
              </a:ext>
            </a:extLst>
          </p:cNvPr>
          <p:cNvSpPr>
            <a:spLocks noGrp="1"/>
          </p:cNvSpPr>
          <p:nvPr>
            <p:ph idx="1"/>
          </p:nvPr>
        </p:nvSpPr>
        <p:spPr>
          <a:xfrm>
            <a:off x="3518300" y="864108"/>
            <a:ext cx="7881298" cy="5120640"/>
          </a:xfrm>
        </p:spPr>
        <p:txBody>
          <a:bodyPr>
            <a:noAutofit/>
          </a:bodyPr>
          <a:lstStyle/>
          <a:p>
            <a:pPr marL="0" indent="0">
              <a:buNone/>
            </a:pPr>
            <a:r>
              <a:rPr lang="en-GB" sz="1900" b="1" dirty="0"/>
              <a:t>Character</a:t>
            </a:r>
          </a:p>
          <a:p>
            <a:r>
              <a:rPr lang="en-GB" sz="1900" dirty="0"/>
              <a:t>Northampton East is very diverse with a good mix of ethnic groups and faiths. The varied types of housing mean that amongst the population are those with a variety of social needs; one area has been identified as a “left behind” area. Although several of the estates have community centres and community associations, there is still much work to be done. </a:t>
            </a:r>
          </a:p>
          <a:p>
            <a:pPr marL="0" indent="0">
              <a:buNone/>
            </a:pPr>
            <a:r>
              <a:rPr lang="en-GB" sz="1900" b="1" dirty="0"/>
              <a:t>Schools &amp; Education</a:t>
            </a:r>
          </a:p>
          <a:p>
            <a:r>
              <a:rPr lang="en-GB" sz="1900" dirty="0"/>
              <a:t>Northampton East is well served with educational facilities. In the parish there are eight primary schools, one secondary age academy, two schools for students with special needs and a Charitable Specialist college, also a college of Further Education.</a:t>
            </a:r>
          </a:p>
          <a:p>
            <a:r>
              <a:rPr lang="en-GB" sz="1900" dirty="0"/>
              <a:t>Billing Brook School is for students with special needs. This is close to Emmanuel Church and student groups come into our coffee shop on a regular basis. </a:t>
            </a:r>
          </a:p>
          <a:p>
            <a:r>
              <a:rPr lang="en-GB" sz="1900" dirty="0"/>
              <a:t>The church is involved with assemblies at the local schools and offers pastoral support to staff when needed. There is a huge opportunity for growing our relationship with the local schools and sharing the love of Jesus. Currently none of the local schools are Church of England schools.</a:t>
            </a:r>
          </a:p>
        </p:txBody>
      </p:sp>
      <p:sp>
        <p:nvSpPr>
          <p:cNvPr id="4" name="Footer Placeholder 3">
            <a:extLst>
              <a:ext uri="{FF2B5EF4-FFF2-40B4-BE49-F238E27FC236}">
                <a16:creationId xmlns:a16="http://schemas.microsoft.com/office/drawing/2014/main" id="{5F6A2465-E6A1-DD98-4FFA-99E545A8706F}"/>
              </a:ext>
            </a:extLst>
          </p:cNvPr>
          <p:cNvSpPr>
            <a:spLocks noGrp="1"/>
          </p:cNvSpPr>
          <p:nvPr>
            <p:ph type="ftr" sz="quarter" idx="11"/>
          </p:nvPr>
        </p:nvSpPr>
        <p:spPr/>
        <p:txBody>
          <a:bodyPr/>
          <a:lstStyle/>
          <a:p>
            <a:r>
              <a:rPr lang="en-GB" dirty="0"/>
              <a:t>Emmanuel, Northampton, Diocese of Peterborough </a:t>
            </a:r>
          </a:p>
        </p:txBody>
      </p:sp>
      <p:sp>
        <p:nvSpPr>
          <p:cNvPr id="5" name="Slide Number Placeholder 4">
            <a:extLst>
              <a:ext uri="{FF2B5EF4-FFF2-40B4-BE49-F238E27FC236}">
                <a16:creationId xmlns:a16="http://schemas.microsoft.com/office/drawing/2014/main" id="{BA3EE873-54E2-232A-DFF0-0650D05350FD}"/>
              </a:ext>
            </a:extLst>
          </p:cNvPr>
          <p:cNvSpPr>
            <a:spLocks noGrp="1"/>
          </p:cNvSpPr>
          <p:nvPr>
            <p:ph type="sldNum" sz="quarter" idx="12"/>
          </p:nvPr>
        </p:nvSpPr>
        <p:spPr/>
        <p:txBody>
          <a:bodyPr/>
          <a:lstStyle/>
          <a:p>
            <a:fld id="{1E78D439-D759-41A2-8BB1-D247A1B299C6}" type="slidenum">
              <a:rPr lang="en-GB" smtClean="0"/>
              <a:t>35</a:t>
            </a:fld>
            <a:endParaRPr lang="en-GB"/>
          </a:p>
        </p:txBody>
      </p:sp>
    </p:spTree>
    <p:extLst>
      <p:ext uri="{BB962C8B-B14F-4D97-AF65-F5344CB8AC3E}">
        <p14:creationId xmlns:p14="http://schemas.microsoft.com/office/powerpoint/2010/main" val="1563117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CEB6E-1117-235C-2FDF-A2CA4A1776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E0501D-8B6B-DFB3-2926-E390EC34FC0D}"/>
              </a:ext>
            </a:extLst>
          </p:cNvPr>
          <p:cNvSpPr>
            <a:spLocks noGrp="1"/>
          </p:cNvSpPr>
          <p:nvPr>
            <p:ph type="title"/>
          </p:nvPr>
        </p:nvSpPr>
        <p:spPr/>
        <p:txBody>
          <a:bodyPr/>
          <a:lstStyle/>
          <a:p>
            <a:pPr algn="ctr"/>
            <a:r>
              <a:rPr lang="en-GB" dirty="0"/>
              <a:t>Our Context</a:t>
            </a:r>
          </a:p>
        </p:txBody>
      </p:sp>
      <p:sp>
        <p:nvSpPr>
          <p:cNvPr id="3" name="Content Placeholder 2">
            <a:extLst>
              <a:ext uri="{FF2B5EF4-FFF2-40B4-BE49-F238E27FC236}">
                <a16:creationId xmlns:a16="http://schemas.microsoft.com/office/drawing/2014/main" id="{AFD44DBB-9CF9-2DDD-D3A9-127958D79B4F}"/>
              </a:ext>
            </a:extLst>
          </p:cNvPr>
          <p:cNvSpPr>
            <a:spLocks noGrp="1"/>
          </p:cNvSpPr>
          <p:nvPr>
            <p:ph idx="1"/>
          </p:nvPr>
        </p:nvSpPr>
        <p:spPr>
          <a:xfrm>
            <a:off x="3617574" y="761474"/>
            <a:ext cx="8029903" cy="5501273"/>
          </a:xfrm>
        </p:spPr>
        <p:txBody>
          <a:bodyPr>
            <a:normAutofit/>
          </a:bodyPr>
          <a:lstStyle/>
          <a:p>
            <a:pPr marL="0" indent="0">
              <a:buNone/>
            </a:pPr>
            <a:r>
              <a:rPr lang="en-GB" b="1" dirty="0"/>
              <a:t>     Health Care</a:t>
            </a:r>
            <a:endParaRPr lang="en-001" b="1" dirty="0"/>
          </a:p>
          <a:p>
            <a:r>
              <a:rPr lang="en-GB" dirty="0"/>
              <a:t>The Weston Favell Health Centre is close to Emmanuel church. This offers doctors, dentists, nurses, physiotherapists, and various other clinics. Other doctors and dental practices are available at </a:t>
            </a:r>
            <a:r>
              <a:rPr lang="en-GB" dirty="0" err="1"/>
              <a:t>Woodview</a:t>
            </a:r>
            <a:r>
              <a:rPr lang="en-GB" dirty="0"/>
              <a:t> Medical Centre, Thorplands, and </a:t>
            </a:r>
            <a:r>
              <a:rPr lang="en-GB" dirty="0" err="1"/>
              <a:t>Rillwood</a:t>
            </a:r>
            <a:r>
              <a:rPr lang="en-GB" dirty="0"/>
              <a:t> Medical Centre, </a:t>
            </a:r>
            <a:r>
              <a:rPr lang="en-GB" dirty="0" err="1"/>
              <a:t>Lumbertubs</a:t>
            </a:r>
            <a:r>
              <a:rPr lang="en-GB" dirty="0"/>
              <a:t>. We also have a large General Hospital in the centre of Northampton. </a:t>
            </a:r>
            <a:endParaRPr lang="en-001" dirty="0"/>
          </a:p>
          <a:p>
            <a:pPr marL="0" indent="0">
              <a:buNone/>
            </a:pPr>
            <a:r>
              <a:rPr lang="en-GB" b="1" dirty="0"/>
              <a:t>     Other Churches in Emmanuel Parish</a:t>
            </a:r>
            <a:endParaRPr lang="en-001" b="1" dirty="0"/>
          </a:p>
          <a:p>
            <a:r>
              <a:rPr lang="en-GB" dirty="0"/>
              <a:t>In the parish of Emmanuel we have a Roman Catholic Church and the Storehouse Church. </a:t>
            </a:r>
            <a:r>
              <a:rPr lang="en-GB" dirty="0">
                <a:solidFill>
                  <a:schemeClr val="tx1"/>
                </a:solidFill>
              </a:rPr>
              <a:t>We receive support from St Peter’s  Church Weston Favell in the operating of the Foodbank.</a:t>
            </a:r>
            <a:endParaRPr lang="en-001" dirty="0">
              <a:solidFill>
                <a:schemeClr val="tx1"/>
              </a:solidFill>
            </a:endParaRPr>
          </a:p>
          <a:p>
            <a:r>
              <a:rPr lang="en-GB" dirty="0"/>
              <a:t>Emmanuel is a parish worship centre. As such, anyone who is entitled to be married at Emmanuel may choose instead to be married in an adjoining parish. </a:t>
            </a:r>
            <a:endParaRPr lang="en-001" dirty="0"/>
          </a:p>
          <a:p>
            <a:r>
              <a:rPr lang="en-GB" dirty="0"/>
              <a:t>Some independent Pentecostal Churches also hire our premises at Emmanuel on a regular and ad hoc basis. This is done with a stipulation that the Apostles Creed is fully believed in. </a:t>
            </a:r>
            <a:endParaRPr lang="en-001" dirty="0"/>
          </a:p>
          <a:p>
            <a:endParaRPr lang="en-GB" dirty="0"/>
          </a:p>
        </p:txBody>
      </p:sp>
      <p:sp>
        <p:nvSpPr>
          <p:cNvPr id="4" name="Footer Placeholder 3">
            <a:extLst>
              <a:ext uri="{FF2B5EF4-FFF2-40B4-BE49-F238E27FC236}">
                <a16:creationId xmlns:a16="http://schemas.microsoft.com/office/drawing/2014/main" id="{66152678-8F1E-6566-692D-EE0CC29FB6FE}"/>
              </a:ext>
            </a:extLst>
          </p:cNvPr>
          <p:cNvSpPr>
            <a:spLocks noGrp="1"/>
          </p:cNvSpPr>
          <p:nvPr>
            <p:ph type="ftr" sz="quarter" idx="11"/>
          </p:nvPr>
        </p:nvSpPr>
        <p:spPr/>
        <p:txBody>
          <a:bodyPr/>
          <a:lstStyle/>
          <a:p>
            <a:r>
              <a:rPr lang="en-GB" dirty="0"/>
              <a:t>Emmanuel, Northampton, Diocese of Peterborough </a:t>
            </a:r>
          </a:p>
        </p:txBody>
      </p:sp>
      <p:sp>
        <p:nvSpPr>
          <p:cNvPr id="5" name="Slide Number Placeholder 4">
            <a:extLst>
              <a:ext uri="{FF2B5EF4-FFF2-40B4-BE49-F238E27FC236}">
                <a16:creationId xmlns:a16="http://schemas.microsoft.com/office/drawing/2014/main" id="{225E9EC3-CACC-59EB-AC8A-149A2ECD7687}"/>
              </a:ext>
            </a:extLst>
          </p:cNvPr>
          <p:cNvSpPr>
            <a:spLocks noGrp="1"/>
          </p:cNvSpPr>
          <p:nvPr>
            <p:ph type="sldNum" sz="quarter" idx="12"/>
          </p:nvPr>
        </p:nvSpPr>
        <p:spPr/>
        <p:txBody>
          <a:bodyPr/>
          <a:lstStyle/>
          <a:p>
            <a:fld id="{1E78D439-D759-41A2-8BB1-D247A1B299C6}" type="slidenum">
              <a:rPr lang="en-GB" smtClean="0"/>
              <a:t>36</a:t>
            </a:fld>
            <a:endParaRPr lang="en-GB"/>
          </a:p>
        </p:txBody>
      </p:sp>
    </p:spTree>
    <p:extLst>
      <p:ext uri="{BB962C8B-B14F-4D97-AF65-F5344CB8AC3E}">
        <p14:creationId xmlns:p14="http://schemas.microsoft.com/office/powerpoint/2010/main" val="2421031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5475A-9690-58E2-81CC-2835F42825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851D59-AC81-BBD8-5F47-32E1848C9E00}"/>
              </a:ext>
            </a:extLst>
          </p:cNvPr>
          <p:cNvSpPr>
            <a:spLocks noGrp="1"/>
          </p:cNvSpPr>
          <p:nvPr>
            <p:ph type="title"/>
          </p:nvPr>
        </p:nvSpPr>
        <p:spPr/>
        <p:txBody>
          <a:bodyPr/>
          <a:lstStyle/>
          <a:p>
            <a:r>
              <a:rPr lang="en-GB" dirty="0"/>
              <a:t>Our Context</a:t>
            </a:r>
          </a:p>
        </p:txBody>
      </p:sp>
      <p:sp>
        <p:nvSpPr>
          <p:cNvPr id="4" name="Footer Placeholder 3">
            <a:extLst>
              <a:ext uri="{FF2B5EF4-FFF2-40B4-BE49-F238E27FC236}">
                <a16:creationId xmlns:a16="http://schemas.microsoft.com/office/drawing/2014/main" id="{4E99E6E9-E7D6-8EE5-80C5-2A6383DE3F5A}"/>
              </a:ext>
            </a:extLst>
          </p:cNvPr>
          <p:cNvSpPr>
            <a:spLocks noGrp="1"/>
          </p:cNvSpPr>
          <p:nvPr>
            <p:ph type="ftr" sz="quarter" idx="11"/>
          </p:nvPr>
        </p:nvSpPr>
        <p:spPr/>
        <p:txBody>
          <a:bodyPr/>
          <a:lstStyle/>
          <a:p>
            <a:r>
              <a:rPr lang="en-GB" dirty="0"/>
              <a:t>Emmanuel, Northampton, Diocese of Peterborough </a:t>
            </a:r>
          </a:p>
        </p:txBody>
      </p:sp>
      <p:sp>
        <p:nvSpPr>
          <p:cNvPr id="5" name="Slide Number Placeholder 4">
            <a:extLst>
              <a:ext uri="{FF2B5EF4-FFF2-40B4-BE49-F238E27FC236}">
                <a16:creationId xmlns:a16="http://schemas.microsoft.com/office/drawing/2014/main" id="{716ACAC8-FD24-F53B-E916-37D518BDDD48}"/>
              </a:ext>
            </a:extLst>
          </p:cNvPr>
          <p:cNvSpPr>
            <a:spLocks noGrp="1"/>
          </p:cNvSpPr>
          <p:nvPr>
            <p:ph type="sldNum" sz="quarter" idx="12"/>
          </p:nvPr>
        </p:nvSpPr>
        <p:spPr/>
        <p:txBody>
          <a:bodyPr/>
          <a:lstStyle/>
          <a:p>
            <a:fld id="{1E78D439-D759-41A2-8BB1-D247A1B299C6}" type="slidenum">
              <a:rPr lang="en-GB" smtClean="0"/>
              <a:t>37</a:t>
            </a:fld>
            <a:endParaRPr lang="en-GB"/>
          </a:p>
        </p:txBody>
      </p:sp>
      <p:pic>
        <p:nvPicPr>
          <p:cNvPr id="6" name="Content Placeholder 5" descr="Map&#10;&#10;Description automatically generated">
            <a:extLst>
              <a:ext uri="{FF2B5EF4-FFF2-40B4-BE49-F238E27FC236}">
                <a16:creationId xmlns:a16="http://schemas.microsoft.com/office/drawing/2014/main" id="{28710732-3302-21ED-36A2-CE4503E033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00572" y="1374150"/>
            <a:ext cx="7762472" cy="4350870"/>
          </a:xfrm>
          <a:prstGeom prst="rect">
            <a:avLst/>
          </a:prstGeom>
          <a:noFill/>
          <a:ln>
            <a:noFill/>
          </a:ln>
        </p:spPr>
      </p:pic>
      <p:sp>
        <p:nvSpPr>
          <p:cNvPr id="7" name="TextBox 6">
            <a:extLst>
              <a:ext uri="{FF2B5EF4-FFF2-40B4-BE49-F238E27FC236}">
                <a16:creationId xmlns:a16="http://schemas.microsoft.com/office/drawing/2014/main" id="{8CCA53FD-82CF-4B9F-5071-358DCB75380C}"/>
              </a:ext>
            </a:extLst>
          </p:cNvPr>
          <p:cNvSpPr txBox="1"/>
          <p:nvPr/>
        </p:nvSpPr>
        <p:spPr>
          <a:xfrm>
            <a:off x="4846798" y="748471"/>
            <a:ext cx="5359079" cy="369332"/>
          </a:xfrm>
          <a:prstGeom prst="rect">
            <a:avLst/>
          </a:prstGeom>
          <a:noFill/>
        </p:spPr>
        <p:txBody>
          <a:bodyPr wrap="square" rtlCol="0">
            <a:spAutoFit/>
          </a:bodyPr>
          <a:lstStyle/>
          <a:p>
            <a:r>
              <a:rPr lang="en-GB" b="1" dirty="0"/>
              <a:t>Emmanuel Parish – Northampton East Map</a:t>
            </a:r>
            <a:endParaRPr lang="en-001" b="1" dirty="0"/>
          </a:p>
        </p:txBody>
      </p:sp>
    </p:spTree>
    <p:extLst>
      <p:ext uri="{BB962C8B-B14F-4D97-AF65-F5344CB8AC3E}">
        <p14:creationId xmlns:p14="http://schemas.microsoft.com/office/powerpoint/2010/main" val="274827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77C16-543C-B3A9-0B7A-D83538B3309D}"/>
              </a:ext>
            </a:extLst>
          </p:cNvPr>
          <p:cNvSpPr>
            <a:spLocks noGrp="1"/>
          </p:cNvSpPr>
          <p:nvPr>
            <p:ph type="title"/>
          </p:nvPr>
        </p:nvSpPr>
        <p:spPr/>
        <p:txBody>
          <a:bodyPr/>
          <a:lstStyle/>
          <a:p>
            <a:pPr algn="ctr"/>
            <a:r>
              <a:rPr lang="en-GB" dirty="0"/>
              <a:t>Your New Home</a:t>
            </a:r>
          </a:p>
        </p:txBody>
      </p:sp>
      <p:pic>
        <p:nvPicPr>
          <p:cNvPr id="7" name="Content Placeholder 6" descr="A house with a garden&#10;&#10;AI-generated content may be incorrect.">
            <a:extLst>
              <a:ext uri="{FF2B5EF4-FFF2-40B4-BE49-F238E27FC236}">
                <a16:creationId xmlns:a16="http://schemas.microsoft.com/office/drawing/2014/main" id="{05B90169-D962-AA05-F05E-5F58040927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5579" y="753873"/>
            <a:ext cx="6828366" cy="4854448"/>
          </a:xfrm>
        </p:spPr>
      </p:pic>
      <p:sp>
        <p:nvSpPr>
          <p:cNvPr id="4" name="Footer Placeholder 3">
            <a:extLst>
              <a:ext uri="{FF2B5EF4-FFF2-40B4-BE49-F238E27FC236}">
                <a16:creationId xmlns:a16="http://schemas.microsoft.com/office/drawing/2014/main" id="{5A55A1ED-04B8-11BE-1A3B-ED06CC53BF4E}"/>
              </a:ext>
            </a:extLst>
          </p:cNvPr>
          <p:cNvSpPr>
            <a:spLocks noGrp="1"/>
          </p:cNvSpPr>
          <p:nvPr>
            <p:ph type="ftr" sz="quarter" idx="11"/>
          </p:nvPr>
        </p:nvSpPr>
        <p:spPr/>
        <p:txBody>
          <a:bodyPr/>
          <a:lstStyle/>
          <a:p>
            <a:r>
              <a:rPr lang="en-GB" dirty="0"/>
              <a:t>Emmanuel, Northampton, Diocese of Peterborough </a:t>
            </a:r>
          </a:p>
        </p:txBody>
      </p:sp>
      <p:sp>
        <p:nvSpPr>
          <p:cNvPr id="5" name="Slide Number Placeholder 4">
            <a:extLst>
              <a:ext uri="{FF2B5EF4-FFF2-40B4-BE49-F238E27FC236}">
                <a16:creationId xmlns:a16="http://schemas.microsoft.com/office/drawing/2014/main" id="{C1458F67-A8F5-5324-547A-23F896DA94BF}"/>
              </a:ext>
            </a:extLst>
          </p:cNvPr>
          <p:cNvSpPr>
            <a:spLocks noGrp="1"/>
          </p:cNvSpPr>
          <p:nvPr>
            <p:ph type="sldNum" sz="quarter" idx="12"/>
          </p:nvPr>
        </p:nvSpPr>
        <p:spPr/>
        <p:txBody>
          <a:bodyPr/>
          <a:lstStyle/>
          <a:p>
            <a:fld id="{1E78D439-D759-41A2-8BB1-D247A1B299C6}" type="slidenum">
              <a:rPr lang="en-GB" smtClean="0"/>
              <a:t>38</a:t>
            </a:fld>
            <a:endParaRPr lang="en-GB"/>
          </a:p>
        </p:txBody>
      </p:sp>
      <p:sp>
        <p:nvSpPr>
          <p:cNvPr id="8" name="TextBox 7">
            <a:extLst>
              <a:ext uri="{FF2B5EF4-FFF2-40B4-BE49-F238E27FC236}">
                <a16:creationId xmlns:a16="http://schemas.microsoft.com/office/drawing/2014/main" id="{4EA6884D-E124-5B57-25BC-6ACEB34F4B3F}"/>
              </a:ext>
            </a:extLst>
          </p:cNvPr>
          <p:cNvSpPr txBox="1"/>
          <p:nvPr/>
        </p:nvSpPr>
        <p:spPr>
          <a:xfrm>
            <a:off x="4075580" y="5730240"/>
            <a:ext cx="6828366" cy="369332"/>
          </a:xfrm>
          <a:prstGeom prst="rect">
            <a:avLst/>
          </a:prstGeom>
          <a:noFill/>
        </p:spPr>
        <p:txBody>
          <a:bodyPr wrap="square" rtlCol="0">
            <a:spAutoFit/>
          </a:bodyPr>
          <a:lstStyle/>
          <a:p>
            <a:pPr algn="ctr"/>
            <a:r>
              <a:rPr lang="en-001" dirty="0"/>
              <a:t>13 Boothlane North, Northampton.</a:t>
            </a:r>
          </a:p>
        </p:txBody>
      </p:sp>
    </p:spTree>
    <p:extLst>
      <p:ext uri="{BB962C8B-B14F-4D97-AF65-F5344CB8AC3E}">
        <p14:creationId xmlns:p14="http://schemas.microsoft.com/office/powerpoint/2010/main" val="413328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A106B-2D67-71B2-88E1-C0F820DEC00C}"/>
              </a:ext>
            </a:extLst>
          </p:cNvPr>
          <p:cNvSpPr>
            <a:spLocks noGrp="1"/>
          </p:cNvSpPr>
          <p:nvPr>
            <p:ph type="title"/>
          </p:nvPr>
        </p:nvSpPr>
        <p:spPr/>
        <p:txBody>
          <a:bodyPr/>
          <a:lstStyle/>
          <a:p>
            <a:pPr algn="ctr"/>
            <a:r>
              <a:rPr lang="en-GB" dirty="0"/>
              <a:t>Our Diocese and Deanery</a:t>
            </a:r>
          </a:p>
        </p:txBody>
      </p:sp>
      <p:sp>
        <p:nvSpPr>
          <p:cNvPr id="4" name="Footer Placeholder 3">
            <a:extLst>
              <a:ext uri="{FF2B5EF4-FFF2-40B4-BE49-F238E27FC236}">
                <a16:creationId xmlns:a16="http://schemas.microsoft.com/office/drawing/2014/main" id="{9ECE09BC-D35E-EDA2-BD3B-8FD9DF691806}"/>
              </a:ext>
            </a:extLst>
          </p:cNvPr>
          <p:cNvSpPr>
            <a:spLocks noGrp="1"/>
          </p:cNvSpPr>
          <p:nvPr>
            <p:ph type="ftr" sz="quarter" idx="11"/>
          </p:nvPr>
        </p:nvSpPr>
        <p:spPr/>
        <p:txBody>
          <a:bodyPr/>
          <a:lstStyle/>
          <a:p>
            <a:r>
              <a:rPr lang="en-GB" dirty="0"/>
              <a:t>Emmanuel, Northampton, Diocese of Peterborough </a:t>
            </a:r>
          </a:p>
        </p:txBody>
      </p:sp>
      <p:sp>
        <p:nvSpPr>
          <p:cNvPr id="5" name="Slide Number Placeholder 4">
            <a:extLst>
              <a:ext uri="{FF2B5EF4-FFF2-40B4-BE49-F238E27FC236}">
                <a16:creationId xmlns:a16="http://schemas.microsoft.com/office/drawing/2014/main" id="{3C53EE1D-0ECB-99C5-581A-711A23BC2D3B}"/>
              </a:ext>
            </a:extLst>
          </p:cNvPr>
          <p:cNvSpPr>
            <a:spLocks noGrp="1"/>
          </p:cNvSpPr>
          <p:nvPr>
            <p:ph type="sldNum" sz="quarter" idx="12"/>
          </p:nvPr>
        </p:nvSpPr>
        <p:spPr/>
        <p:txBody>
          <a:bodyPr/>
          <a:lstStyle/>
          <a:p>
            <a:fld id="{1E78D439-D759-41A2-8BB1-D247A1B299C6}" type="slidenum">
              <a:rPr lang="en-GB" smtClean="0"/>
              <a:t>39</a:t>
            </a:fld>
            <a:endParaRPr lang="en-GB"/>
          </a:p>
        </p:txBody>
      </p:sp>
      <p:sp>
        <p:nvSpPr>
          <p:cNvPr id="18" name="Rectangle 8">
            <a:extLst>
              <a:ext uri="{FF2B5EF4-FFF2-40B4-BE49-F238E27FC236}">
                <a16:creationId xmlns:a16="http://schemas.microsoft.com/office/drawing/2014/main" id="{F6417E20-53E5-AE1B-5330-0606BF1C2704}"/>
              </a:ext>
            </a:extLst>
          </p:cNvPr>
          <p:cNvSpPr>
            <a:spLocks noChangeArrowheads="1"/>
          </p:cNvSpPr>
          <p:nvPr/>
        </p:nvSpPr>
        <p:spPr bwMode="auto">
          <a:xfrm>
            <a:off x="3566474" y="691209"/>
            <a:ext cx="7553472"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001" altLang="en-001" b="0" i="0" u="none" strike="noStrike" cap="none" normalizeH="0" baseline="0" dirty="0">
                <a:ln>
                  <a:noFill/>
                </a:ln>
                <a:solidFill>
                  <a:srgbClr val="0092C3"/>
                </a:solidFill>
                <a:effectLst/>
                <a:latin typeface="+mn-lt"/>
                <a:ea typeface="Source Sans Pro" panose="020B0503030403020204" pitchFamily="34" charset="0"/>
              </a:rPr>
              <a:t>The Diocese of Peterborough</a:t>
            </a:r>
          </a:p>
          <a:p>
            <a:pPr marL="0" marR="0" lvl="0" indent="0" algn="l" defTabSz="914400" rtl="0" eaLnBrk="0" fontAlgn="base" latinLnBrk="0" hangingPunct="0">
              <a:lnSpc>
                <a:spcPct val="100000"/>
              </a:lnSpc>
              <a:spcBef>
                <a:spcPct val="0"/>
              </a:spcBef>
              <a:spcAft>
                <a:spcPct val="0"/>
              </a:spcAft>
              <a:buClrTx/>
              <a:buSzTx/>
              <a:buFontTx/>
              <a:buNone/>
              <a:tabLst/>
            </a:pPr>
            <a:r>
              <a:rPr kumimoji="0" lang="en-001" altLang="en-001" b="0" i="0" u="none" strike="noStrike" cap="none" normalizeH="0" baseline="0" dirty="0">
                <a:ln>
                  <a:noFill/>
                </a:ln>
                <a:solidFill>
                  <a:srgbClr val="000000"/>
                </a:solidFill>
                <a:effectLst/>
                <a:latin typeface="+mn-lt"/>
                <a:ea typeface="Source Sans Pro" panose="020B0503030403020204" pitchFamily="34" charset="0"/>
              </a:rPr>
              <a:t>The Diocese of Peterborough, founded in 1541, has 348 parishes and 379 churches covering Northamptonshire, the northern part of Peterborough and the county of Rutland. Peterborough Cathedral is our mother church. With around 200 clergy and a similar number of lay ministers, we serve a population of just under a million people.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001" altLang="en-001"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001" altLang="en-001" b="0" i="0" u="none" strike="noStrike" cap="none" normalizeH="0" baseline="0" dirty="0">
                <a:ln>
                  <a:noFill/>
                </a:ln>
                <a:solidFill>
                  <a:srgbClr val="000000"/>
                </a:solidFill>
                <a:effectLst/>
                <a:latin typeface="+mn-lt"/>
                <a:ea typeface="Source Sans Pro" panose="020B0503030403020204" pitchFamily="34" charset="0"/>
              </a:rPr>
              <a:t>Our worshipping community consists of over 20,000 people of all ages and backgrounds and around 12,000 people attend a service each Sunday. Almost 20,000 4-18 year olds attend over 100 church schools in the diocese.</a:t>
            </a:r>
            <a:endParaRPr kumimoji="0" lang="en-001" altLang="en-001"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001" altLang="en-001" b="0" i="0" u="none" strike="noStrike" cap="none" normalizeH="0" baseline="0" dirty="0">
                <a:ln>
                  <a:noFill/>
                </a:ln>
                <a:solidFill>
                  <a:srgbClr val="000000"/>
                </a:solidFill>
                <a:effectLst/>
                <a:latin typeface="+mn-lt"/>
                <a:ea typeface="Source Sans Pro" panose="020B0503030403020204" pitchFamily="34" charset="0"/>
              </a:rPr>
              <a:t>The Diocese is led by The Bishop of Peterborough, assisted by the suffragan Bishop of Brixworth. The 39th Bishop of Peterborough is the Right Reverend Debbie Sellin.  Bishop Debbie was installed at a service in Peterborough Cathedral on 3 March 2024.  </a:t>
            </a:r>
            <a:endParaRPr kumimoji="0" lang="en-001" altLang="en-001" b="0" i="0" u="none" strike="noStrike" cap="none" normalizeH="0" baseline="0" dirty="0">
              <a:ln>
                <a:noFill/>
              </a:ln>
              <a:solidFill>
                <a:schemeClr val="tx1"/>
              </a:solidFill>
              <a:effectLst/>
              <a:latin typeface="+mn-lt"/>
            </a:endParaRPr>
          </a:p>
        </p:txBody>
      </p:sp>
      <p:pic>
        <p:nvPicPr>
          <p:cNvPr id="29" name="Picture 28" descr="A large stone building with pointed towers with Peterborough Cathedral in the background&#10;&#10;AI-generated content may be incorrect.">
            <a:extLst>
              <a:ext uri="{FF2B5EF4-FFF2-40B4-BE49-F238E27FC236}">
                <a16:creationId xmlns:a16="http://schemas.microsoft.com/office/drawing/2014/main" id="{B7A647F8-7E2D-EE39-6425-5C842267671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14838" y="4453221"/>
            <a:ext cx="2284760" cy="1713570"/>
          </a:xfrm>
          <a:prstGeom prst="rect">
            <a:avLst/>
          </a:prstGeom>
        </p:spPr>
      </p:pic>
    </p:spTree>
    <p:extLst>
      <p:ext uri="{BB962C8B-B14F-4D97-AF65-F5344CB8AC3E}">
        <p14:creationId xmlns:p14="http://schemas.microsoft.com/office/powerpoint/2010/main" val="4235694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9D78F4-9BB0-9E8F-4DE1-AF91DB725BD4}"/>
              </a:ext>
            </a:extLst>
          </p:cNvPr>
          <p:cNvSpPr>
            <a:spLocks noGrp="1"/>
          </p:cNvSpPr>
          <p:nvPr>
            <p:ph type="title"/>
          </p:nvPr>
        </p:nvSpPr>
        <p:spPr/>
        <p:txBody>
          <a:bodyPr/>
          <a:lstStyle/>
          <a:p>
            <a:pPr algn="ctr"/>
            <a:r>
              <a:rPr lang="en-001" dirty="0">
                <a:solidFill>
                  <a:schemeClr val="bg1"/>
                </a:solidFill>
              </a:rPr>
              <a:t>Emmanuel Group of Churches</a:t>
            </a:r>
            <a:endParaRPr lang="en-GB" dirty="0"/>
          </a:p>
        </p:txBody>
      </p:sp>
      <p:sp>
        <p:nvSpPr>
          <p:cNvPr id="5" name="Content Placeholder 4">
            <a:extLst>
              <a:ext uri="{FF2B5EF4-FFF2-40B4-BE49-F238E27FC236}">
                <a16:creationId xmlns:a16="http://schemas.microsoft.com/office/drawing/2014/main" id="{6FB1D1FC-41E1-15A2-A038-D59908DCC0BD}"/>
              </a:ext>
            </a:extLst>
          </p:cNvPr>
          <p:cNvSpPr>
            <a:spLocks noGrp="1"/>
          </p:cNvSpPr>
          <p:nvPr>
            <p:ph idx="1"/>
          </p:nvPr>
        </p:nvSpPr>
        <p:spPr>
          <a:xfrm>
            <a:off x="3512849" y="389728"/>
            <a:ext cx="8042096" cy="5335292"/>
          </a:xfrm>
        </p:spPr>
        <p:txBody>
          <a:bodyPr>
            <a:noAutofit/>
          </a:bodyPr>
          <a:lstStyle/>
          <a:p>
            <a:pPr marL="0" indent="0" algn="ctr">
              <a:buNone/>
            </a:pPr>
            <a:endParaRPr lang="en-GB" sz="1600" b="1" dirty="0"/>
          </a:p>
          <a:p>
            <a:pPr marL="0" indent="0" algn="ctr">
              <a:buNone/>
            </a:pPr>
            <a:r>
              <a:rPr lang="en-GB" b="1" dirty="0">
                <a:solidFill>
                  <a:schemeClr val="accent1">
                    <a:lumMod val="75000"/>
                  </a:schemeClr>
                </a:solidFill>
              </a:rPr>
              <a:t>Emmanuel Group of Churches, a Local Ecumenical Partnership.</a:t>
            </a:r>
          </a:p>
          <a:p>
            <a:r>
              <a:rPr lang="en-GB" sz="1800" dirty="0"/>
              <a:t>We are a group of three churches on the Eastern side of Northampton. The original church, Emmanuel, was built and opened in 1974. In December 2024 we celebrated our 50</a:t>
            </a:r>
            <a:r>
              <a:rPr lang="en-GB" sz="1800" baseline="30000" dirty="0"/>
              <a:t>th</a:t>
            </a:r>
            <a:r>
              <a:rPr lang="en-GB" sz="1800" dirty="0"/>
              <a:t> Anniversary .</a:t>
            </a:r>
          </a:p>
          <a:p>
            <a:r>
              <a:rPr lang="en-GB" sz="1800" dirty="0"/>
              <a:t>In the mid 1990’s, two church plants were created, one at Boothville and the other at Rectory Farm, both within the parish boundary.</a:t>
            </a:r>
          </a:p>
          <a:p>
            <a:r>
              <a:rPr lang="en-GB" sz="1800" dirty="0"/>
              <a:t>The Emmanuel Group is now made up of Anglicans, Methodists, Baptists and Shared Members. While respecting and valuing our supporting denominations, we now see ourselves working in a post-modern society as an Ecumenical Church with people of all Christian traditions, some of whom are not affiliated to any specific denomination.</a:t>
            </a:r>
            <a:endParaRPr lang="en-001" sz="1800" dirty="0"/>
          </a:p>
          <a:p>
            <a:r>
              <a:rPr lang="en-GB" sz="1800" dirty="0"/>
              <a:t>We have a joint team ministry which, until recently, comprised of an Anglican Team Rector, an Ecumenical Church Minister (Baptist) and an Assistant Priest (retired). The post of Ecumenical  Church Minister alternates between Methodist and Baptist. </a:t>
            </a:r>
            <a:r>
              <a:rPr lang="en-GB" sz="1800" dirty="0">
                <a:solidFill>
                  <a:schemeClr val="tx1"/>
                </a:solidFill>
              </a:rPr>
              <a:t>We have three Lay Readers and one in training. </a:t>
            </a:r>
            <a:r>
              <a:rPr lang="en-GB" sz="1800" dirty="0"/>
              <a:t>It is important to understand that, as with our congregations, unity is key (John 17: 18-21)</a:t>
            </a:r>
            <a:r>
              <a:rPr lang="en-001" sz="1800" dirty="0"/>
              <a:t> therefore</a:t>
            </a:r>
            <a:r>
              <a:rPr lang="en-GB" sz="1800" dirty="0"/>
              <a:t> working collaboratively is vital within the ministry team. </a:t>
            </a:r>
          </a:p>
          <a:p>
            <a:r>
              <a:rPr lang="en-US" sz="1800" dirty="0"/>
              <a:t>The three churches are all different, but we have a shared vision , ministry and finances.</a:t>
            </a:r>
            <a:endParaRPr lang="en-001" sz="1800" dirty="0"/>
          </a:p>
        </p:txBody>
      </p:sp>
      <p:sp>
        <p:nvSpPr>
          <p:cNvPr id="6" name="Footer Placeholder 5">
            <a:extLst>
              <a:ext uri="{FF2B5EF4-FFF2-40B4-BE49-F238E27FC236}">
                <a16:creationId xmlns:a16="http://schemas.microsoft.com/office/drawing/2014/main" id="{4A5100D4-FD0B-8ABB-7F15-D3F8E893CF35}"/>
              </a:ext>
            </a:extLst>
          </p:cNvPr>
          <p:cNvSpPr>
            <a:spLocks noGrp="1"/>
          </p:cNvSpPr>
          <p:nvPr>
            <p:ph type="ftr" sz="quarter" idx="11"/>
          </p:nvPr>
        </p:nvSpPr>
        <p:spPr/>
        <p:txBody>
          <a:bodyPr/>
          <a:lstStyle/>
          <a:p>
            <a:r>
              <a:rPr lang="en-GB" dirty="0"/>
              <a:t>Emmanuel, Northampton, Diocese of Peterborough </a:t>
            </a:r>
          </a:p>
          <a:p>
            <a:endParaRPr lang="en-GB" dirty="0"/>
          </a:p>
        </p:txBody>
      </p:sp>
      <p:sp>
        <p:nvSpPr>
          <p:cNvPr id="7" name="Slide Number Placeholder 6">
            <a:extLst>
              <a:ext uri="{FF2B5EF4-FFF2-40B4-BE49-F238E27FC236}">
                <a16:creationId xmlns:a16="http://schemas.microsoft.com/office/drawing/2014/main" id="{571F49D3-9AF9-E88C-FB09-2E02ABAC2EBA}"/>
              </a:ext>
            </a:extLst>
          </p:cNvPr>
          <p:cNvSpPr>
            <a:spLocks noGrp="1"/>
          </p:cNvSpPr>
          <p:nvPr>
            <p:ph type="sldNum" sz="quarter" idx="12"/>
          </p:nvPr>
        </p:nvSpPr>
        <p:spPr/>
        <p:txBody>
          <a:bodyPr/>
          <a:lstStyle/>
          <a:p>
            <a:fld id="{1E78D439-D759-41A2-8BB1-D247A1B299C6}" type="slidenum">
              <a:rPr lang="en-GB" smtClean="0"/>
              <a:t>4</a:t>
            </a:fld>
            <a:endParaRPr lang="en-GB"/>
          </a:p>
        </p:txBody>
      </p:sp>
    </p:spTree>
    <p:extLst>
      <p:ext uri="{BB962C8B-B14F-4D97-AF65-F5344CB8AC3E}">
        <p14:creationId xmlns:p14="http://schemas.microsoft.com/office/powerpoint/2010/main" val="3931246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E146B-8107-4901-3BF4-FC79B45D89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4946DD-5670-4232-5BE9-933F21D3253F}"/>
              </a:ext>
            </a:extLst>
          </p:cNvPr>
          <p:cNvSpPr>
            <a:spLocks noGrp="1"/>
          </p:cNvSpPr>
          <p:nvPr>
            <p:ph type="title"/>
          </p:nvPr>
        </p:nvSpPr>
        <p:spPr/>
        <p:txBody>
          <a:bodyPr/>
          <a:lstStyle/>
          <a:p>
            <a:pPr algn="ctr"/>
            <a:r>
              <a:rPr lang="en-GB" dirty="0"/>
              <a:t>Our Diocese and Deanery</a:t>
            </a:r>
          </a:p>
        </p:txBody>
      </p:sp>
      <p:sp>
        <p:nvSpPr>
          <p:cNvPr id="4" name="Footer Placeholder 3">
            <a:extLst>
              <a:ext uri="{FF2B5EF4-FFF2-40B4-BE49-F238E27FC236}">
                <a16:creationId xmlns:a16="http://schemas.microsoft.com/office/drawing/2014/main" id="{B9A34F21-5416-3C1E-CCBE-150754E6C99B}"/>
              </a:ext>
            </a:extLst>
          </p:cNvPr>
          <p:cNvSpPr>
            <a:spLocks noGrp="1"/>
          </p:cNvSpPr>
          <p:nvPr>
            <p:ph type="ftr" sz="quarter" idx="11"/>
          </p:nvPr>
        </p:nvSpPr>
        <p:spPr/>
        <p:txBody>
          <a:bodyPr/>
          <a:lstStyle/>
          <a:p>
            <a:r>
              <a:rPr lang="en-GB" dirty="0"/>
              <a:t>Emmanuel, Northampton, Diocese of Peterborough </a:t>
            </a:r>
          </a:p>
        </p:txBody>
      </p:sp>
      <p:sp>
        <p:nvSpPr>
          <p:cNvPr id="5" name="Slide Number Placeholder 4">
            <a:extLst>
              <a:ext uri="{FF2B5EF4-FFF2-40B4-BE49-F238E27FC236}">
                <a16:creationId xmlns:a16="http://schemas.microsoft.com/office/drawing/2014/main" id="{C576B44A-0C76-4C86-8E1A-79C309715A4C}"/>
              </a:ext>
            </a:extLst>
          </p:cNvPr>
          <p:cNvSpPr>
            <a:spLocks noGrp="1"/>
          </p:cNvSpPr>
          <p:nvPr>
            <p:ph type="sldNum" sz="quarter" idx="12"/>
          </p:nvPr>
        </p:nvSpPr>
        <p:spPr/>
        <p:txBody>
          <a:bodyPr/>
          <a:lstStyle/>
          <a:p>
            <a:fld id="{1E78D439-D759-41A2-8BB1-D247A1B299C6}" type="slidenum">
              <a:rPr lang="en-GB" smtClean="0"/>
              <a:t>40</a:t>
            </a:fld>
            <a:endParaRPr lang="en-GB"/>
          </a:p>
        </p:txBody>
      </p:sp>
      <p:sp>
        <p:nvSpPr>
          <p:cNvPr id="11" name="Rectangle 4">
            <a:extLst>
              <a:ext uri="{FF2B5EF4-FFF2-40B4-BE49-F238E27FC236}">
                <a16:creationId xmlns:a16="http://schemas.microsoft.com/office/drawing/2014/main" id="{B05B4CC5-A72E-7C36-99E6-6A4F3B7B8927}"/>
              </a:ext>
            </a:extLst>
          </p:cNvPr>
          <p:cNvSpPr>
            <a:spLocks noChangeArrowheads="1"/>
          </p:cNvSpPr>
          <p:nvPr/>
        </p:nvSpPr>
        <p:spPr bwMode="auto">
          <a:xfrm>
            <a:off x="3627135" y="2415910"/>
            <a:ext cx="478114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001" altLang="en-001" b="0" i="0" u="none" strike="noStrike" cap="none" normalizeH="0" baseline="0" dirty="0">
                <a:ln>
                  <a:noFill/>
                </a:ln>
                <a:solidFill>
                  <a:srgbClr val="0092C3"/>
                </a:solidFill>
                <a:effectLst/>
                <a:latin typeface="+mn-lt"/>
                <a:ea typeface="Source Sans Pro" panose="020B0503030403020204" pitchFamily="34" charset="0"/>
              </a:rPr>
              <a:t>Greater Northampton Deanery</a:t>
            </a:r>
          </a:p>
          <a:p>
            <a:pPr marL="0" marR="0" lvl="0" indent="0" algn="l" defTabSz="914400" rtl="0" eaLnBrk="0" fontAlgn="base" latinLnBrk="0" hangingPunct="0">
              <a:lnSpc>
                <a:spcPct val="100000"/>
              </a:lnSpc>
              <a:spcBef>
                <a:spcPct val="0"/>
              </a:spcBef>
              <a:spcAft>
                <a:spcPct val="0"/>
              </a:spcAft>
              <a:buClrTx/>
              <a:buSzTx/>
              <a:buFontTx/>
              <a:buNone/>
              <a:tabLst/>
            </a:pPr>
            <a:r>
              <a:rPr kumimoji="0" lang="en-001" altLang="en-001" b="0" i="0" u="none" strike="noStrike" cap="none" normalizeH="0" baseline="0" dirty="0">
                <a:ln>
                  <a:noFill/>
                </a:ln>
                <a:solidFill>
                  <a:srgbClr val="000000"/>
                </a:solidFill>
                <a:effectLst/>
                <a:latin typeface="+mn-lt"/>
                <a:ea typeface="Source Sans Pro" panose="020B0503030403020204" pitchFamily="34" charset="0"/>
              </a:rPr>
              <a:t>Rural Dean: </a:t>
            </a:r>
            <a:r>
              <a:rPr kumimoji="0" lang="en-001" altLang="en-001" b="0" i="0" u="none" strike="noStrike" cap="none" normalizeH="0" baseline="0" dirty="0">
                <a:ln>
                  <a:noFill/>
                </a:ln>
                <a:solidFill>
                  <a:srgbClr val="0092C3"/>
                </a:solidFill>
                <a:effectLst/>
                <a:latin typeface="+mn-lt"/>
                <a:ea typeface="Source Sans Pro" panose="020B0503030403020204" pitchFamily="34" charset="0"/>
              </a:rPr>
              <a:t>The Revd Oliver Coss</a:t>
            </a:r>
            <a:endParaRPr kumimoji="0" lang="en-001" altLang="en-001"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001" altLang="en-001" b="0" i="0" u="none" strike="noStrike" cap="none" normalizeH="0" baseline="0" dirty="0">
                <a:ln>
                  <a:noFill/>
                </a:ln>
                <a:solidFill>
                  <a:srgbClr val="000000"/>
                </a:solidFill>
                <a:effectLst/>
                <a:latin typeface="+mn-lt"/>
                <a:ea typeface="Source Sans Pro" panose="020B0503030403020204" pitchFamily="34" charset="0"/>
              </a:rPr>
              <a:t>Assistant Rural Dean: </a:t>
            </a:r>
            <a:r>
              <a:rPr kumimoji="0" lang="en-001" altLang="en-001" b="0" i="0" u="none" strike="noStrike" cap="none" normalizeH="0" baseline="0" dirty="0">
                <a:ln>
                  <a:noFill/>
                </a:ln>
                <a:solidFill>
                  <a:srgbClr val="0092C3"/>
                </a:solidFill>
                <a:effectLst/>
                <a:latin typeface="+mn-lt"/>
                <a:ea typeface="Source Sans Pro" panose="020B0503030403020204" pitchFamily="34" charset="0"/>
              </a:rPr>
              <a:t>The Revd Canon Jane Butler</a:t>
            </a:r>
            <a:endParaRPr kumimoji="0" lang="en-001" altLang="en-001"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001" altLang="en-001" b="0" i="0" u="none" strike="noStrike" cap="none" normalizeH="0" baseline="0" dirty="0">
                <a:ln>
                  <a:noFill/>
                </a:ln>
                <a:solidFill>
                  <a:srgbClr val="000000"/>
                </a:solidFill>
                <a:effectLst/>
                <a:latin typeface="+mn-lt"/>
                <a:ea typeface="Source Sans Pro" panose="020B0503030403020204" pitchFamily="34" charset="0"/>
              </a:rPr>
              <a:t>Lay Chair: Clare Pearce</a:t>
            </a:r>
            <a:endParaRPr kumimoji="0" lang="en-001" altLang="en-001" b="0" i="0" u="none" strike="noStrike" cap="none" normalizeH="0" baseline="0" dirty="0">
              <a:ln>
                <a:noFill/>
              </a:ln>
              <a:solidFill>
                <a:schemeClr val="tx1"/>
              </a:solidFill>
              <a:effectLst/>
              <a:latin typeface="+mn-lt"/>
            </a:endParaRPr>
          </a:p>
        </p:txBody>
      </p:sp>
      <p:pic>
        <p:nvPicPr>
          <p:cNvPr id="2054" name="Picture 6" descr="Map of the Diocese of Peterborough">
            <a:extLst>
              <a:ext uri="{FF2B5EF4-FFF2-40B4-BE49-F238E27FC236}">
                <a16:creationId xmlns:a16="http://schemas.microsoft.com/office/drawing/2014/main" id="{73E75197-5368-823F-70A4-50F2A58E39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4866" y="644816"/>
            <a:ext cx="3600196" cy="385735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7">
            <a:extLst>
              <a:ext uri="{FF2B5EF4-FFF2-40B4-BE49-F238E27FC236}">
                <a16:creationId xmlns:a16="http://schemas.microsoft.com/office/drawing/2014/main" id="{56A71478-0582-F4B6-317F-04CB57AA478C}"/>
              </a:ext>
            </a:extLst>
          </p:cNvPr>
          <p:cNvSpPr>
            <a:spLocks noChangeArrowheads="1"/>
          </p:cNvSpPr>
          <p:nvPr/>
        </p:nvSpPr>
        <p:spPr bwMode="auto">
          <a:xfrm>
            <a:off x="3590530" y="819440"/>
            <a:ext cx="497433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001" altLang="en-001" b="0" i="0" u="none" strike="noStrike" cap="none" normalizeH="0" baseline="0" dirty="0">
                <a:ln>
                  <a:noFill/>
                </a:ln>
                <a:solidFill>
                  <a:srgbClr val="000000"/>
                </a:solidFill>
                <a:effectLst/>
                <a:latin typeface="+mn-lt"/>
                <a:ea typeface="Source Sans Pro" panose="020B0503030403020204" pitchFamily="34" charset="0"/>
              </a:rPr>
              <a:t>The Diocese is divided into two Archdeaconries, Oakham in the north and Northampton in the south. There is an archdeacon who has oversight over each archdeaconry.  </a:t>
            </a:r>
            <a:endParaRPr kumimoji="0" lang="en-001" altLang="en-001"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2049315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E4F97-7BE8-032E-6D51-7A9B6E76307D}"/>
              </a:ext>
            </a:extLst>
          </p:cNvPr>
          <p:cNvSpPr>
            <a:spLocks noGrp="1"/>
          </p:cNvSpPr>
          <p:nvPr>
            <p:ph type="title"/>
          </p:nvPr>
        </p:nvSpPr>
        <p:spPr/>
        <p:txBody>
          <a:bodyPr/>
          <a:lstStyle/>
          <a:p>
            <a:pPr algn="ctr"/>
            <a:r>
              <a:rPr lang="en-GB" dirty="0"/>
              <a:t>Contact Information </a:t>
            </a:r>
          </a:p>
        </p:txBody>
      </p:sp>
      <p:sp>
        <p:nvSpPr>
          <p:cNvPr id="4" name="Footer Placeholder 3">
            <a:extLst>
              <a:ext uri="{FF2B5EF4-FFF2-40B4-BE49-F238E27FC236}">
                <a16:creationId xmlns:a16="http://schemas.microsoft.com/office/drawing/2014/main" id="{1A58BC6D-D15D-A6DB-BA0F-B009D808A269}"/>
              </a:ext>
            </a:extLst>
          </p:cNvPr>
          <p:cNvSpPr>
            <a:spLocks noGrp="1"/>
          </p:cNvSpPr>
          <p:nvPr>
            <p:ph type="ftr" sz="quarter" idx="11"/>
          </p:nvPr>
        </p:nvSpPr>
        <p:spPr/>
        <p:txBody>
          <a:bodyPr/>
          <a:lstStyle/>
          <a:p>
            <a:r>
              <a:rPr lang="en-GB" dirty="0"/>
              <a:t>Emmanuel, Northampton, Diocese of Peterborough </a:t>
            </a:r>
          </a:p>
        </p:txBody>
      </p:sp>
      <p:sp>
        <p:nvSpPr>
          <p:cNvPr id="5" name="Slide Number Placeholder 4">
            <a:extLst>
              <a:ext uri="{FF2B5EF4-FFF2-40B4-BE49-F238E27FC236}">
                <a16:creationId xmlns:a16="http://schemas.microsoft.com/office/drawing/2014/main" id="{D7D0BEFB-95CF-D322-9AAB-32C3EFF69393}"/>
              </a:ext>
            </a:extLst>
          </p:cNvPr>
          <p:cNvSpPr>
            <a:spLocks noGrp="1"/>
          </p:cNvSpPr>
          <p:nvPr>
            <p:ph type="sldNum" sz="quarter" idx="12"/>
          </p:nvPr>
        </p:nvSpPr>
        <p:spPr/>
        <p:txBody>
          <a:bodyPr/>
          <a:lstStyle/>
          <a:p>
            <a:fld id="{1E78D439-D759-41A2-8BB1-D247A1B299C6}" type="slidenum">
              <a:rPr lang="en-GB" smtClean="0"/>
              <a:t>41</a:t>
            </a:fld>
            <a:endParaRPr lang="en-GB"/>
          </a:p>
        </p:txBody>
      </p:sp>
      <p:sp>
        <p:nvSpPr>
          <p:cNvPr id="6" name="TextBox 5">
            <a:extLst>
              <a:ext uri="{FF2B5EF4-FFF2-40B4-BE49-F238E27FC236}">
                <a16:creationId xmlns:a16="http://schemas.microsoft.com/office/drawing/2014/main" id="{CB8AAED1-718F-464C-97A7-0CA038D2080F}"/>
              </a:ext>
            </a:extLst>
          </p:cNvPr>
          <p:cNvSpPr txBox="1"/>
          <p:nvPr/>
        </p:nvSpPr>
        <p:spPr>
          <a:xfrm>
            <a:off x="3816096" y="1487424"/>
            <a:ext cx="7676556" cy="2585323"/>
          </a:xfrm>
          <a:prstGeom prst="rect">
            <a:avLst/>
          </a:prstGeom>
          <a:noFill/>
        </p:spPr>
        <p:txBody>
          <a:bodyPr wrap="square" rtlCol="0">
            <a:spAutoFit/>
          </a:bodyPr>
          <a:lstStyle/>
          <a:p>
            <a:r>
              <a:rPr lang="en-001" dirty="0"/>
              <a:t>If you feel that God is calling you to explore this vacancy and you would like to find out more please feel free to have an informal chat with Stewart the Team  Rector or Archdeacon Richard. Details below.</a:t>
            </a:r>
          </a:p>
          <a:p>
            <a:endParaRPr lang="en-001" dirty="0"/>
          </a:p>
          <a:p>
            <a:r>
              <a:rPr lang="en-001" dirty="0"/>
              <a:t>Rev Stewart Betts, 07919890094 or email </a:t>
            </a:r>
            <a:r>
              <a:rPr lang="en-001" dirty="0">
                <a:hlinkClick r:id="rId2"/>
              </a:rPr>
              <a:t>rector@emmanuelgroup.org.uk</a:t>
            </a:r>
            <a:endParaRPr lang="en-001" dirty="0"/>
          </a:p>
          <a:p>
            <a:endParaRPr lang="en-001" dirty="0"/>
          </a:p>
          <a:p>
            <a:r>
              <a:rPr lang="en-001" dirty="0"/>
              <a:t>Ven richard Ormston, Archdeacon of Northampton. 01604 88700</a:t>
            </a:r>
          </a:p>
          <a:p>
            <a:r>
              <a:rPr lang="en-001" dirty="0">
                <a:hlinkClick r:id="rId3"/>
              </a:rPr>
              <a:t>Archdeacon.Northampton@peterborough-diocese.org.uk</a:t>
            </a:r>
            <a:endParaRPr lang="en-001" dirty="0"/>
          </a:p>
          <a:p>
            <a:endParaRPr lang="en-001" dirty="0"/>
          </a:p>
        </p:txBody>
      </p:sp>
      <p:sp>
        <p:nvSpPr>
          <p:cNvPr id="7" name="TextBox 6">
            <a:extLst>
              <a:ext uri="{FF2B5EF4-FFF2-40B4-BE49-F238E27FC236}">
                <a16:creationId xmlns:a16="http://schemas.microsoft.com/office/drawing/2014/main" id="{5B2D75FD-A8F6-EC27-6D33-7B0E826EC64B}"/>
              </a:ext>
            </a:extLst>
          </p:cNvPr>
          <p:cNvSpPr txBox="1"/>
          <p:nvPr/>
        </p:nvSpPr>
        <p:spPr>
          <a:xfrm>
            <a:off x="3742944" y="475488"/>
            <a:ext cx="7168896" cy="830997"/>
          </a:xfrm>
          <a:prstGeom prst="rect">
            <a:avLst/>
          </a:prstGeom>
          <a:noFill/>
        </p:spPr>
        <p:txBody>
          <a:bodyPr wrap="square" rtlCol="0">
            <a:spAutoFit/>
          </a:bodyPr>
          <a:lstStyle/>
          <a:p>
            <a:endParaRPr lang="en-001" sz="2400" dirty="0">
              <a:solidFill>
                <a:schemeClr val="accent2">
                  <a:lumMod val="75000"/>
                </a:schemeClr>
              </a:solidFill>
            </a:endParaRPr>
          </a:p>
          <a:p>
            <a:pPr algn="ctr"/>
            <a:r>
              <a:rPr lang="en-001" sz="2400" b="1" dirty="0">
                <a:solidFill>
                  <a:schemeClr val="accent2">
                    <a:lumMod val="75000"/>
                  </a:schemeClr>
                </a:solidFill>
              </a:rPr>
              <a:t>Want to know more?</a:t>
            </a:r>
          </a:p>
        </p:txBody>
      </p:sp>
    </p:spTree>
    <p:extLst>
      <p:ext uri="{BB962C8B-B14F-4D97-AF65-F5344CB8AC3E}">
        <p14:creationId xmlns:p14="http://schemas.microsoft.com/office/powerpoint/2010/main" val="2228352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3AAAC-1466-D10A-619E-A7B4D77434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CA92B8-77B3-5B39-0DB2-6FA4CC919428}"/>
              </a:ext>
            </a:extLst>
          </p:cNvPr>
          <p:cNvSpPr>
            <a:spLocks noGrp="1"/>
          </p:cNvSpPr>
          <p:nvPr>
            <p:ph type="title"/>
          </p:nvPr>
        </p:nvSpPr>
        <p:spPr/>
        <p:txBody>
          <a:bodyPr/>
          <a:lstStyle/>
          <a:p>
            <a:pPr algn="ctr"/>
            <a:r>
              <a:rPr lang="en-GB" dirty="0"/>
              <a:t>Appendices</a:t>
            </a:r>
          </a:p>
        </p:txBody>
      </p:sp>
      <p:pic>
        <p:nvPicPr>
          <p:cNvPr id="7" name="Content Placeholder 6">
            <a:extLst>
              <a:ext uri="{FF2B5EF4-FFF2-40B4-BE49-F238E27FC236}">
                <a16:creationId xmlns:a16="http://schemas.microsoft.com/office/drawing/2014/main" id="{223EB50A-4F66-60EB-7C28-6867D4C7DA7D}"/>
              </a:ext>
            </a:extLst>
          </p:cNvPr>
          <p:cNvPicPr>
            <a:picLocks noGrp="1" noChangeAspect="1"/>
          </p:cNvPicPr>
          <p:nvPr>
            <p:ph idx="1"/>
          </p:nvPr>
        </p:nvPicPr>
        <p:blipFill>
          <a:blip r:embed="rId2"/>
          <a:stretch>
            <a:fillRect/>
          </a:stretch>
        </p:blipFill>
        <p:spPr>
          <a:xfrm>
            <a:off x="4036706" y="863790"/>
            <a:ext cx="3954837" cy="5121275"/>
          </a:xfrm>
        </p:spPr>
      </p:pic>
      <p:sp>
        <p:nvSpPr>
          <p:cNvPr id="4" name="Footer Placeholder 3">
            <a:extLst>
              <a:ext uri="{FF2B5EF4-FFF2-40B4-BE49-F238E27FC236}">
                <a16:creationId xmlns:a16="http://schemas.microsoft.com/office/drawing/2014/main" id="{376E5C83-C6A3-A90A-EA90-37B35E85C8CA}"/>
              </a:ext>
            </a:extLst>
          </p:cNvPr>
          <p:cNvSpPr>
            <a:spLocks noGrp="1"/>
          </p:cNvSpPr>
          <p:nvPr>
            <p:ph type="ftr" sz="quarter" idx="11"/>
          </p:nvPr>
        </p:nvSpPr>
        <p:spPr/>
        <p:txBody>
          <a:bodyPr/>
          <a:lstStyle/>
          <a:p>
            <a:r>
              <a:rPr lang="en-GB" dirty="0"/>
              <a:t>Emmanuel, Northampton, Diocese of Peterborough </a:t>
            </a:r>
          </a:p>
        </p:txBody>
      </p:sp>
      <p:sp>
        <p:nvSpPr>
          <p:cNvPr id="5" name="Slide Number Placeholder 4">
            <a:extLst>
              <a:ext uri="{FF2B5EF4-FFF2-40B4-BE49-F238E27FC236}">
                <a16:creationId xmlns:a16="http://schemas.microsoft.com/office/drawing/2014/main" id="{4E6CD03F-24B2-A5EA-07A3-3248733875A7}"/>
              </a:ext>
            </a:extLst>
          </p:cNvPr>
          <p:cNvSpPr>
            <a:spLocks noGrp="1"/>
          </p:cNvSpPr>
          <p:nvPr>
            <p:ph type="sldNum" sz="quarter" idx="12"/>
          </p:nvPr>
        </p:nvSpPr>
        <p:spPr/>
        <p:txBody>
          <a:bodyPr/>
          <a:lstStyle/>
          <a:p>
            <a:fld id="{1E78D439-D759-41A2-8BB1-D247A1B299C6}" type="slidenum">
              <a:rPr lang="en-GB" smtClean="0"/>
              <a:t>42</a:t>
            </a:fld>
            <a:endParaRPr lang="en-GB"/>
          </a:p>
        </p:txBody>
      </p:sp>
      <p:sp>
        <p:nvSpPr>
          <p:cNvPr id="6" name="TextBox 5">
            <a:extLst>
              <a:ext uri="{FF2B5EF4-FFF2-40B4-BE49-F238E27FC236}">
                <a16:creationId xmlns:a16="http://schemas.microsoft.com/office/drawing/2014/main" id="{B5AB0EDE-33DA-9009-353D-B32C8819AD56}"/>
              </a:ext>
            </a:extLst>
          </p:cNvPr>
          <p:cNvSpPr txBox="1"/>
          <p:nvPr/>
        </p:nvSpPr>
        <p:spPr>
          <a:xfrm>
            <a:off x="8287265" y="1369287"/>
            <a:ext cx="2987040" cy="1292662"/>
          </a:xfrm>
          <a:prstGeom prst="rect">
            <a:avLst/>
          </a:prstGeom>
          <a:noFill/>
        </p:spPr>
        <p:txBody>
          <a:bodyPr wrap="square" rtlCol="0">
            <a:spAutoFit/>
          </a:bodyPr>
          <a:lstStyle/>
          <a:p>
            <a:r>
              <a:rPr lang="en-001" dirty="0"/>
              <a:t>If you would like to receive a copy of this report please contact the Church office.</a:t>
            </a:r>
          </a:p>
          <a:p>
            <a:r>
              <a:rPr lang="en-US" sz="1200" dirty="0">
                <a:hlinkClick r:id="rId3"/>
              </a:rPr>
              <a:t>linda.withers@emmanuelgroup.org.u</a:t>
            </a:r>
            <a:r>
              <a:rPr lang="en-001" sz="1200" dirty="0">
                <a:hlinkClick r:id="rId3"/>
              </a:rPr>
              <a:t>k</a:t>
            </a:r>
            <a:endParaRPr lang="en-001" sz="1200" dirty="0"/>
          </a:p>
          <a:p>
            <a:endParaRPr lang="en-US" sz="1200" dirty="0"/>
          </a:p>
        </p:txBody>
      </p:sp>
    </p:spTree>
    <p:extLst>
      <p:ext uri="{BB962C8B-B14F-4D97-AF65-F5344CB8AC3E}">
        <p14:creationId xmlns:p14="http://schemas.microsoft.com/office/powerpoint/2010/main" val="1284492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82939-0DA3-0946-5702-A50E666B16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7C8FB4-1CB8-A41A-03DD-6F6ACCE7486B}"/>
              </a:ext>
            </a:extLst>
          </p:cNvPr>
          <p:cNvSpPr>
            <a:spLocks noGrp="1"/>
          </p:cNvSpPr>
          <p:nvPr>
            <p:ph type="title"/>
          </p:nvPr>
        </p:nvSpPr>
        <p:spPr/>
        <p:txBody>
          <a:bodyPr/>
          <a:lstStyle/>
          <a:p>
            <a:pPr algn="ctr"/>
            <a:r>
              <a:rPr lang="en-GB" dirty="0"/>
              <a:t>Appendices</a:t>
            </a:r>
          </a:p>
        </p:txBody>
      </p:sp>
      <p:sp>
        <p:nvSpPr>
          <p:cNvPr id="4" name="Footer Placeholder 3">
            <a:extLst>
              <a:ext uri="{FF2B5EF4-FFF2-40B4-BE49-F238E27FC236}">
                <a16:creationId xmlns:a16="http://schemas.microsoft.com/office/drawing/2014/main" id="{4B7B65DE-DBE3-CBE5-A7A3-53E6F7C69C56}"/>
              </a:ext>
            </a:extLst>
          </p:cNvPr>
          <p:cNvSpPr>
            <a:spLocks noGrp="1"/>
          </p:cNvSpPr>
          <p:nvPr>
            <p:ph type="ftr" sz="quarter" idx="11"/>
          </p:nvPr>
        </p:nvSpPr>
        <p:spPr>
          <a:xfrm>
            <a:off x="3848847" y="6448301"/>
            <a:ext cx="5911517" cy="365125"/>
          </a:xfrm>
        </p:spPr>
        <p:txBody>
          <a:bodyPr/>
          <a:lstStyle/>
          <a:p>
            <a:r>
              <a:rPr lang="en-GB" dirty="0"/>
              <a:t>Emmanuel, Northampton, Diocese of Peterborough </a:t>
            </a:r>
          </a:p>
        </p:txBody>
      </p:sp>
      <p:sp>
        <p:nvSpPr>
          <p:cNvPr id="5" name="Slide Number Placeholder 4">
            <a:extLst>
              <a:ext uri="{FF2B5EF4-FFF2-40B4-BE49-F238E27FC236}">
                <a16:creationId xmlns:a16="http://schemas.microsoft.com/office/drawing/2014/main" id="{C82B6D1A-821C-DF35-B7D5-21013EC0A8E8}"/>
              </a:ext>
            </a:extLst>
          </p:cNvPr>
          <p:cNvSpPr>
            <a:spLocks noGrp="1"/>
          </p:cNvSpPr>
          <p:nvPr>
            <p:ph type="sldNum" sz="quarter" idx="12"/>
          </p:nvPr>
        </p:nvSpPr>
        <p:spPr/>
        <p:txBody>
          <a:bodyPr/>
          <a:lstStyle/>
          <a:p>
            <a:fld id="{1E78D439-D759-41A2-8BB1-D247A1B299C6}" type="slidenum">
              <a:rPr lang="en-GB" smtClean="0"/>
              <a:t>43</a:t>
            </a:fld>
            <a:endParaRPr lang="en-GB"/>
          </a:p>
        </p:txBody>
      </p:sp>
      <p:pic>
        <p:nvPicPr>
          <p:cNvPr id="1026" name="Picture 2" descr="Visual Report Nov 25.pdf">
            <a:extLst>
              <a:ext uri="{FF2B5EF4-FFF2-40B4-BE49-F238E27FC236}">
                <a16:creationId xmlns:a16="http://schemas.microsoft.com/office/drawing/2014/main" id="{D74308C9-A0E3-C971-FFD9-15A519AB1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9431" y="136526"/>
            <a:ext cx="4493138" cy="63117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B206D5-CD6E-2CEB-1151-E6AAE55E9218}"/>
              </a:ext>
            </a:extLst>
          </p:cNvPr>
          <p:cNvSpPr txBox="1"/>
          <p:nvPr/>
        </p:nvSpPr>
        <p:spPr>
          <a:xfrm>
            <a:off x="8797160" y="1366345"/>
            <a:ext cx="2879834" cy="1384995"/>
          </a:xfrm>
          <a:prstGeom prst="rect">
            <a:avLst/>
          </a:prstGeom>
          <a:noFill/>
        </p:spPr>
        <p:txBody>
          <a:bodyPr wrap="square" rtlCol="0">
            <a:spAutoFit/>
          </a:bodyPr>
          <a:lstStyle/>
          <a:p>
            <a:r>
              <a:rPr lang="en-001" dirty="0"/>
              <a:t>If you would like to receive a copy of this report please contact the Church office.</a:t>
            </a:r>
          </a:p>
          <a:p>
            <a:r>
              <a:rPr lang="en-US" sz="1200" dirty="0">
                <a:hlinkClick r:id="rId3"/>
              </a:rPr>
              <a:t>linda.withers@emmanuelgroup.org.u</a:t>
            </a:r>
            <a:r>
              <a:rPr lang="en-001" sz="1200" dirty="0">
                <a:hlinkClick r:id="rId3"/>
              </a:rPr>
              <a:t>k</a:t>
            </a:r>
            <a:endParaRPr lang="en-001" sz="1200" dirty="0"/>
          </a:p>
          <a:p>
            <a:endParaRPr lang="en-001" dirty="0"/>
          </a:p>
        </p:txBody>
      </p:sp>
    </p:spTree>
    <p:extLst>
      <p:ext uri="{BB962C8B-B14F-4D97-AF65-F5344CB8AC3E}">
        <p14:creationId xmlns:p14="http://schemas.microsoft.com/office/powerpoint/2010/main" val="3974282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213AD-5F91-F2B1-DD97-D5FBF6B667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D82A5FA-6115-A6E8-6C79-9AA2DBD1982F}"/>
              </a:ext>
            </a:extLst>
          </p:cNvPr>
          <p:cNvSpPr>
            <a:spLocks noGrp="1"/>
          </p:cNvSpPr>
          <p:nvPr>
            <p:ph type="title"/>
          </p:nvPr>
        </p:nvSpPr>
        <p:spPr/>
        <p:txBody>
          <a:bodyPr/>
          <a:lstStyle/>
          <a:p>
            <a:pPr algn="ctr"/>
            <a:r>
              <a:rPr lang="en-001" dirty="0">
                <a:cs typeface="Arial" panose="020B0604020202020204" pitchFamily="34" charset="0"/>
              </a:rPr>
              <a:t>Emmanuel Church</a:t>
            </a:r>
          </a:p>
        </p:txBody>
      </p:sp>
      <p:sp>
        <p:nvSpPr>
          <p:cNvPr id="6" name="Footer Placeholder 5">
            <a:extLst>
              <a:ext uri="{FF2B5EF4-FFF2-40B4-BE49-F238E27FC236}">
                <a16:creationId xmlns:a16="http://schemas.microsoft.com/office/drawing/2014/main" id="{D22AB478-F533-30C5-CC78-2A8D939EE69B}"/>
              </a:ext>
            </a:extLst>
          </p:cNvPr>
          <p:cNvSpPr>
            <a:spLocks noGrp="1"/>
          </p:cNvSpPr>
          <p:nvPr>
            <p:ph type="ftr" sz="quarter" idx="11"/>
          </p:nvPr>
        </p:nvSpPr>
        <p:spPr/>
        <p:txBody>
          <a:bodyPr/>
          <a:lstStyle/>
          <a:p>
            <a:r>
              <a:rPr lang="en-GB" dirty="0"/>
              <a:t>Emmanuel, Northampton, Diocese of Peterborough </a:t>
            </a:r>
          </a:p>
          <a:p>
            <a:endParaRPr lang="en-GB" dirty="0"/>
          </a:p>
        </p:txBody>
      </p:sp>
      <p:sp>
        <p:nvSpPr>
          <p:cNvPr id="7" name="Slide Number Placeholder 6">
            <a:extLst>
              <a:ext uri="{FF2B5EF4-FFF2-40B4-BE49-F238E27FC236}">
                <a16:creationId xmlns:a16="http://schemas.microsoft.com/office/drawing/2014/main" id="{1F418875-7615-ECD3-ECC8-F575E9307DF5}"/>
              </a:ext>
            </a:extLst>
          </p:cNvPr>
          <p:cNvSpPr>
            <a:spLocks noGrp="1"/>
          </p:cNvSpPr>
          <p:nvPr>
            <p:ph type="sldNum" sz="quarter" idx="12"/>
          </p:nvPr>
        </p:nvSpPr>
        <p:spPr/>
        <p:txBody>
          <a:bodyPr/>
          <a:lstStyle/>
          <a:p>
            <a:fld id="{1E78D439-D759-41A2-8BB1-D247A1B299C6}" type="slidenum">
              <a:rPr lang="en-GB" smtClean="0"/>
              <a:t>5</a:t>
            </a:fld>
            <a:endParaRPr lang="en-GB"/>
          </a:p>
        </p:txBody>
      </p:sp>
      <p:pic>
        <p:nvPicPr>
          <p:cNvPr id="12" name="Picture 11">
            <a:extLst>
              <a:ext uri="{FF2B5EF4-FFF2-40B4-BE49-F238E27FC236}">
                <a16:creationId xmlns:a16="http://schemas.microsoft.com/office/drawing/2014/main" id="{ED7105F4-5FDF-774D-1D75-CB156461ABB4}"/>
              </a:ext>
            </a:extLst>
          </p:cNvPr>
          <p:cNvPicPr>
            <a:picLocks noChangeAspect="1"/>
          </p:cNvPicPr>
          <p:nvPr/>
        </p:nvPicPr>
        <p:blipFill>
          <a:blip r:embed="rId2"/>
          <a:stretch>
            <a:fillRect/>
          </a:stretch>
        </p:blipFill>
        <p:spPr>
          <a:xfrm>
            <a:off x="3975557" y="4976761"/>
            <a:ext cx="1832295" cy="1379589"/>
          </a:xfrm>
          <a:prstGeom prst="rect">
            <a:avLst/>
          </a:prstGeom>
        </p:spPr>
      </p:pic>
      <p:pic>
        <p:nvPicPr>
          <p:cNvPr id="13" name="Picture 12" descr="A group of people sitting in chairs&#10;&#10;AI-generated content may be incorrect.">
            <a:extLst>
              <a:ext uri="{FF2B5EF4-FFF2-40B4-BE49-F238E27FC236}">
                <a16:creationId xmlns:a16="http://schemas.microsoft.com/office/drawing/2014/main" id="{36531B14-0D77-472D-4533-99F2960AE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541" y="4968223"/>
            <a:ext cx="2070538" cy="1388127"/>
          </a:xfrm>
          <a:prstGeom prst="rect">
            <a:avLst/>
          </a:prstGeom>
        </p:spPr>
      </p:pic>
      <p:pic>
        <p:nvPicPr>
          <p:cNvPr id="15" name="Picture 14" descr="A person cutting a cake&#10;&#10;AI-generated content may be incorrect.">
            <a:extLst>
              <a:ext uri="{FF2B5EF4-FFF2-40B4-BE49-F238E27FC236}">
                <a16:creationId xmlns:a16="http://schemas.microsoft.com/office/drawing/2014/main" id="{41C54280-BE87-2384-493C-1D00FEDB2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3132" y="4794046"/>
            <a:ext cx="1157653" cy="1736480"/>
          </a:xfrm>
          <a:prstGeom prst="rect">
            <a:avLst/>
          </a:prstGeom>
        </p:spPr>
      </p:pic>
      <p:sp>
        <p:nvSpPr>
          <p:cNvPr id="2" name="TextBox 1">
            <a:extLst>
              <a:ext uri="{FF2B5EF4-FFF2-40B4-BE49-F238E27FC236}">
                <a16:creationId xmlns:a16="http://schemas.microsoft.com/office/drawing/2014/main" id="{BD66440D-A072-B6CF-AE79-1A2429FE6C10}"/>
              </a:ext>
            </a:extLst>
          </p:cNvPr>
          <p:cNvSpPr txBox="1"/>
          <p:nvPr/>
        </p:nvSpPr>
        <p:spPr>
          <a:xfrm>
            <a:off x="3779598" y="753231"/>
            <a:ext cx="7620000" cy="4493538"/>
          </a:xfrm>
          <a:prstGeom prst="rect">
            <a:avLst/>
          </a:prstGeom>
          <a:noFill/>
        </p:spPr>
        <p:txBody>
          <a:bodyPr wrap="square" rtlCol="0">
            <a:spAutoFit/>
          </a:bodyPr>
          <a:lstStyle/>
          <a:p>
            <a:r>
              <a:rPr lang="en-GB" dirty="0"/>
              <a:t>The congregation meet on the middle floor of the building which is used as the main worship area. </a:t>
            </a:r>
          </a:p>
          <a:p>
            <a:endParaRPr lang="en-GB" dirty="0"/>
          </a:p>
          <a:p>
            <a:r>
              <a:rPr lang="en-GB" dirty="0"/>
              <a:t>There was a tradition around using the lectionary, however in the past 2 years we have introduced some series to the preaching plan. Such as ‘What is the Church? and what is it for?’ ‘Holy Habits’ and ’Sidekicks’ . This has been accompanied by a takeaway booklet for further reflection which most of the home-groups have picked up and used. This has been well received and has encouraged further engagement with the texts, building discipleship.</a:t>
            </a:r>
          </a:p>
          <a:p>
            <a:endParaRPr lang="en-GB" dirty="0"/>
          </a:p>
          <a:p>
            <a:r>
              <a:rPr lang="en-GB" dirty="0"/>
              <a:t>Booklets have also been written for Prayer and a guide to Epiphany. These are to build more connections between life and faith and to strengthen unity.</a:t>
            </a:r>
          </a:p>
          <a:p>
            <a:endParaRPr lang="en-GB" dirty="0"/>
          </a:p>
          <a:p>
            <a:r>
              <a:rPr lang="en-GB" dirty="0"/>
              <a:t>The ‘chapel area’ also has a baptistry for full immersions, which demonstrates the diversity of the congregation and building. </a:t>
            </a:r>
          </a:p>
          <a:p>
            <a:r>
              <a:rPr lang="en-GB" sz="1600" dirty="0"/>
              <a:t> </a:t>
            </a:r>
          </a:p>
        </p:txBody>
      </p:sp>
    </p:spTree>
    <p:extLst>
      <p:ext uri="{BB962C8B-B14F-4D97-AF65-F5344CB8AC3E}">
        <p14:creationId xmlns:p14="http://schemas.microsoft.com/office/powerpoint/2010/main" val="320739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F9FC2-9A88-9098-5B6D-C7BA4BD433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F73CC9A-F64C-1966-B31D-5BFC86B66D1D}"/>
              </a:ext>
            </a:extLst>
          </p:cNvPr>
          <p:cNvSpPr>
            <a:spLocks noGrp="1"/>
          </p:cNvSpPr>
          <p:nvPr>
            <p:ph type="title"/>
          </p:nvPr>
        </p:nvSpPr>
        <p:spPr/>
        <p:txBody>
          <a:bodyPr/>
          <a:lstStyle/>
          <a:p>
            <a:pPr lvl="0" algn="ctr" eaLnBrk="0" fontAlgn="base" hangingPunct="0">
              <a:lnSpc>
                <a:spcPct val="100000"/>
              </a:lnSpc>
              <a:spcAft>
                <a:spcPct val="0"/>
              </a:spcAft>
            </a:pPr>
            <a:r>
              <a:rPr lang="en-GB" altLang="en-001" dirty="0">
                <a:solidFill>
                  <a:schemeClr val="bg1"/>
                </a:solidFill>
                <a:ea typeface="Calibri" panose="020F0502020204030204" pitchFamily="34" charset="0"/>
                <a:cs typeface="Arial" panose="020B0604020202020204" pitchFamily="34" charset="0"/>
              </a:rPr>
              <a:t>Boothville Community Church </a:t>
            </a:r>
            <a:endParaRPr lang="en-GB" altLang="en-001" dirty="0">
              <a:solidFill>
                <a:schemeClr val="bg1"/>
              </a:solidFill>
            </a:endParaRPr>
          </a:p>
        </p:txBody>
      </p:sp>
      <p:sp>
        <p:nvSpPr>
          <p:cNvPr id="6" name="Footer Placeholder 5">
            <a:extLst>
              <a:ext uri="{FF2B5EF4-FFF2-40B4-BE49-F238E27FC236}">
                <a16:creationId xmlns:a16="http://schemas.microsoft.com/office/drawing/2014/main" id="{D8C9BFE5-5B91-9BB5-7D1C-DB312E020B19}"/>
              </a:ext>
            </a:extLst>
          </p:cNvPr>
          <p:cNvSpPr>
            <a:spLocks noGrp="1"/>
          </p:cNvSpPr>
          <p:nvPr>
            <p:ph type="ftr" sz="quarter" idx="11"/>
          </p:nvPr>
        </p:nvSpPr>
        <p:spPr/>
        <p:txBody>
          <a:bodyPr/>
          <a:lstStyle/>
          <a:p>
            <a:r>
              <a:rPr lang="en-GB" dirty="0"/>
              <a:t>Emmanuel, Northampton, Diocese of Peterborough </a:t>
            </a:r>
          </a:p>
          <a:p>
            <a:endParaRPr lang="en-GB" dirty="0"/>
          </a:p>
        </p:txBody>
      </p:sp>
      <p:sp>
        <p:nvSpPr>
          <p:cNvPr id="7" name="Slide Number Placeholder 6">
            <a:extLst>
              <a:ext uri="{FF2B5EF4-FFF2-40B4-BE49-F238E27FC236}">
                <a16:creationId xmlns:a16="http://schemas.microsoft.com/office/drawing/2014/main" id="{D2071707-7235-E5CE-D3B9-524531A09F05}"/>
              </a:ext>
            </a:extLst>
          </p:cNvPr>
          <p:cNvSpPr>
            <a:spLocks noGrp="1"/>
          </p:cNvSpPr>
          <p:nvPr>
            <p:ph type="sldNum" sz="quarter" idx="12"/>
          </p:nvPr>
        </p:nvSpPr>
        <p:spPr/>
        <p:txBody>
          <a:bodyPr/>
          <a:lstStyle/>
          <a:p>
            <a:fld id="{1E78D439-D759-41A2-8BB1-D247A1B299C6}" type="slidenum">
              <a:rPr lang="en-GB" smtClean="0"/>
              <a:t>6</a:t>
            </a:fld>
            <a:endParaRPr lang="en-GB"/>
          </a:p>
        </p:txBody>
      </p:sp>
      <p:pic>
        <p:nvPicPr>
          <p:cNvPr id="3073" name="Picture 6">
            <a:extLst>
              <a:ext uri="{FF2B5EF4-FFF2-40B4-BE49-F238E27FC236}">
                <a16:creationId xmlns:a16="http://schemas.microsoft.com/office/drawing/2014/main" id="{0B2B408D-4FC2-7853-D94E-DF10D14A8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014" y="4616113"/>
            <a:ext cx="1867183" cy="14011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EE68DD00-9B7C-6AD6-4D9D-A353802F430A}"/>
              </a:ext>
            </a:extLst>
          </p:cNvPr>
          <p:cNvSpPr>
            <a:spLocks noChangeArrowheads="1"/>
          </p:cNvSpPr>
          <p:nvPr/>
        </p:nvSpPr>
        <p:spPr bwMode="auto">
          <a:xfrm>
            <a:off x="3491489" y="524022"/>
            <a:ext cx="8227545"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001" b="0" i="0" u="none" strike="noStrike" cap="none" normalizeH="0" baseline="0" dirty="0">
                <a:ln>
                  <a:noFill/>
                </a:ln>
                <a:solidFill>
                  <a:schemeClr val="tx1"/>
                </a:solidFill>
                <a:effectLst/>
                <a:ea typeface="Calibri" panose="020F0502020204030204" pitchFamily="34" charset="0"/>
                <a:cs typeface="Calibri" panose="020F0502020204030204" pitchFamily="34" charset="0"/>
              </a:rPr>
              <a:t>The congregation meets in the Boothville Community Centre each Sunday at 10.30 a.m.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001" b="0" i="0" u="none" strike="noStrike" cap="none" normalizeH="0" baseline="0" dirty="0">
                <a:ln>
                  <a:noFill/>
                </a:ln>
                <a:solidFill>
                  <a:schemeClr val="tx1"/>
                </a:solidFill>
                <a:effectLst/>
                <a:ea typeface="Calibri" panose="020F0502020204030204" pitchFamily="34" charset="0"/>
                <a:cs typeface="Calibri" panose="020F0502020204030204" pitchFamily="34" charset="0"/>
              </a:rPr>
              <a:t>The monthly pattern of worship is two services of Holy Communion and two of Morning Worship.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001" b="0" i="0" u="none" strike="noStrike" cap="none" normalizeH="0" baseline="0" dirty="0">
              <a:ln>
                <a:noFill/>
              </a:ln>
              <a:solidFill>
                <a:schemeClr val="tx1"/>
              </a:solidFill>
              <a:effectLst/>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001" b="0" i="0" u="none" strike="noStrike" cap="none" normalizeH="0" baseline="0" dirty="0">
                <a:ln>
                  <a:noFill/>
                </a:ln>
                <a:solidFill>
                  <a:schemeClr val="tx1"/>
                </a:solidFill>
                <a:effectLst/>
                <a:ea typeface="Calibri" panose="020F0502020204030204" pitchFamily="34" charset="0"/>
                <a:cs typeface="Calibri" panose="020F0502020204030204" pitchFamily="34" charset="0"/>
              </a:rPr>
              <a:t>There is lay involvement in worship with an experienced and reliable musician, readers of lessons, people to lead intercessions and communion assistants.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001" b="0" i="0" u="none" strike="noStrike" cap="none" normalizeH="0" baseline="0" dirty="0">
              <a:ln>
                <a:noFill/>
              </a:ln>
              <a:solidFill>
                <a:schemeClr val="tx1"/>
              </a:solidFill>
              <a:effectLst/>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001" b="0" i="0" u="none" strike="noStrike" cap="none" normalizeH="0" baseline="0" dirty="0">
                <a:ln>
                  <a:noFill/>
                </a:ln>
                <a:solidFill>
                  <a:schemeClr val="tx1"/>
                </a:solidFill>
                <a:effectLst/>
                <a:ea typeface="Calibri" panose="020F0502020204030204" pitchFamily="34" charset="0"/>
                <a:cs typeface="Calibri" panose="020F0502020204030204" pitchFamily="34" charset="0"/>
              </a:rPr>
              <a:t>Boothville Community Church continues to develop links with the local community. The church currently provides two of the six trustees for the Community Centre, and the administration and book-keeping for the centre are done at Emmanuel.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001" b="0" i="0" u="none" strike="noStrike" cap="none" normalizeH="0" baseline="0" dirty="0">
              <a:ln>
                <a:noFill/>
              </a:ln>
              <a:solidFill>
                <a:schemeClr val="tx1"/>
              </a:solidFill>
              <a:effectLst/>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001" b="0" i="0" u="none" strike="noStrike" cap="none" normalizeH="0" baseline="0" dirty="0">
                <a:ln>
                  <a:noFill/>
                </a:ln>
                <a:solidFill>
                  <a:schemeClr val="tx1"/>
                </a:solidFill>
                <a:effectLst/>
                <a:ea typeface="Calibri" panose="020F0502020204030204" pitchFamily="34" charset="0"/>
                <a:cs typeface="Calibri" panose="020F0502020204030204" pitchFamily="34" charset="0"/>
              </a:rPr>
              <a:t>Boothville Community Choir (not a church organisation) includes a number of church members.</a:t>
            </a:r>
            <a:endParaRPr kumimoji="0" lang="en-GB" altLang="en-001" b="0" i="0" u="none" strike="noStrike" cap="none" normalizeH="0" baseline="0" dirty="0">
              <a:ln>
                <a:noFill/>
              </a:ln>
              <a:solidFill>
                <a:schemeClr val="tx1"/>
              </a:solidFill>
              <a:effectLst/>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001" sz="1800" b="0" i="0" u="none" strike="noStrike" cap="none" normalizeH="0" baseline="0" dirty="0">
              <a:ln>
                <a:noFill/>
              </a:ln>
              <a:solidFill>
                <a:schemeClr val="tx1"/>
              </a:solidFill>
              <a:effectLst/>
              <a:latin typeface="Arial" panose="020B0604020202020204" pitchFamily="34" charset="0"/>
            </a:endParaRPr>
          </a:p>
        </p:txBody>
      </p:sp>
      <p:pic>
        <p:nvPicPr>
          <p:cNvPr id="10" name="Picture 9" descr="A group of people standing in a room&#10;&#10;AI-generated content may be incorrect.">
            <a:extLst>
              <a:ext uri="{FF2B5EF4-FFF2-40B4-BE49-F238E27FC236}">
                <a16:creationId xmlns:a16="http://schemas.microsoft.com/office/drawing/2014/main" id="{E7F0AF86-BDE1-1881-CA3C-1F4D85AA1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494927" y="4505185"/>
            <a:ext cx="1754859" cy="1316144"/>
          </a:xfrm>
          <a:prstGeom prst="rect">
            <a:avLst/>
          </a:prstGeom>
        </p:spPr>
      </p:pic>
      <p:pic>
        <p:nvPicPr>
          <p:cNvPr id="12" name="Picture 11" descr="A christmas wreath with red ribbons and candles&#10;&#10;AI-generated content may be incorrect.">
            <a:extLst>
              <a:ext uri="{FF2B5EF4-FFF2-40B4-BE49-F238E27FC236}">
                <a16:creationId xmlns:a16="http://schemas.microsoft.com/office/drawing/2014/main" id="{2A3D9129-1507-7994-8F04-CCEC40A76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098631" y="4507863"/>
            <a:ext cx="1754861" cy="1316146"/>
          </a:xfrm>
          <a:prstGeom prst="rect">
            <a:avLst/>
          </a:prstGeom>
        </p:spPr>
      </p:pic>
      <p:pic>
        <p:nvPicPr>
          <p:cNvPr id="14" name="Picture 13">
            <a:extLst>
              <a:ext uri="{FF2B5EF4-FFF2-40B4-BE49-F238E27FC236}">
                <a16:creationId xmlns:a16="http://schemas.microsoft.com/office/drawing/2014/main" id="{3E882F60-4305-CBD8-DC9B-4154C6C66189}"/>
              </a:ext>
            </a:extLst>
          </p:cNvPr>
          <p:cNvPicPr>
            <a:picLocks noChangeAspect="1"/>
          </p:cNvPicPr>
          <p:nvPr/>
        </p:nvPicPr>
        <p:blipFill>
          <a:blip r:embed="rId5"/>
          <a:stretch>
            <a:fillRect/>
          </a:stretch>
        </p:blipFill>
        <p:spPr>
          <a:xfrm>
            <a:off x="3564626" y="4590828"/>
            <a:ext cx="1627163" cy="1414925"/>
          </a:xfrm>
          <a:prstGeom prst="rect">
            <a:avLst/>
          </a:prstGeom>
        </p:spPr>
      </p:pic>
    </p:spTree>
    <p:extLst>
      <p:ext uri="{BB962C8B-B14F-4D97-AF65-F5344CB8AC3E}">
        <p14:creationId xmlns:p14="http://schemas.microsoft.com/office/powerpoint/2010/main" val="1969823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923B1-0C84-2B76-7123-C47823865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601D75-1B56-FC70-358F-2A13204BC66B}"/>
              </a:ext>
            </a:extLst>
          </p:cNvPr>
          <p:cNvSpPr>
            <a:spLocks noGrp="1"/>
          </p:cNvSpPr>
          <p:nvPr>
            <p:ph type="title"/>
          </p:nvPr>
        </p:nvSpPr>
        <p:spPr/>
        <p:txBody>
          <a:bodyPr/>
          <a:lstStyle/>
          <a:p>
            <a:pPr algn="ctr"/>
            <a:r>
              <a:rPr lang="en-US" dirty="0">
                <a:cs typeface="Arial" panose="020B0604020202020204" pitchFamily="34" charset="0"/>
              </a:rPr>
              <a:t>Rectory Farm Community Church  </a:t>
            </a:r>
          </a:p>
        </p:txBody>
      </p:sp>
      <p:sp>
        <p:nvSpPr>
          <p:cNvPr id="6" name="Footer Placeholder 5">
            <a:extLst>
              <a:ext uri="{FF2B5EF4-FFF2-40B4-BE49-F238E27FC236}">
                <a16:creationId xmlns:a16="http://schemas.microsoft.com/office/drawing/2014/main" id="{670FDFB7-EF62-4FEB-5AD2-5D12D15CDD25}"/>
              </a:ext>
            </a:extLst>
          </p:cNvPr>
          <p:cNvSpPr>
            <a:spLocks noGrp="1"/>
          </p:cNvSpPr>
          <p:nvPr>
            <p:ph type="ftr" sz="quarter" idx="11"/>
          </p:nvPr>
        </p:nvSpPr>
        <p:spPr/>
        <p:txBody>
          <a:bodyPr/>
          <a:lstStyle/>
          <a:p>
            <a:r>
              <a:rPr lang="en-GB" dirty="0"/>
              <a:t>Emmanuel, Northampton, Diocese of Peterborough </a:t>
            </a:r>
          </a:p>
          <a:p>
            <a:endParaRPr lang="en-GB" dirty="0"/>
          </a:p>
        </p:txBody>
      </p:sp>
      <p:sp>
        <p:nvSpPr>
          <p:cNvPr id="7" name="Slide Number Placeholder 6">
            <a:extLst>
              <a:ext uri="{FF2B5EF4-FFF2-40B4-BE49-F238E27FC236}">
                <a16:creationId xmlns:a16="http://schemas.microsoft.com/office/drawing/2014/main" id="{3BACFE08-B76B-A8DE-3EB8-9F1DEE2B4C78}"/>
              </a:ext>
            </a:extLst>
          </p:cNvPr>
          <p:cNvSpPr>
            <a:spLocks noGrp="1"/>
          </p:cNvSpPr>
          <p:nvPr>
            <p:ph type="sldNum" sz="quarter" idx="12"/>
          </p:nvPr>
        </p:nvSpPr>
        <p:spPr/>
        <p:txBody>
          <a:bodyPr/>
          <a:lstStyle/>
          <a:p>
            <a:fld id="{1E78D439-D759-41A2-8BB1-D247A1B299C6}" type="slidenum">
              <a:rPr lang="en-GB" smtClean="0"/>
              <a:t>7</a:t>
            </a:fld>
            <a:endParaRPr lang="en-GB"/>
          </a:p>
        </p:txBody>
      </p:sp>
      <p:sp>
        <p:nvSpPr>
          <p:cNvPr id="2" name="TextBox 1">
            <a:extLst>
              <a:ext uri="{FF2B5EF4-FFF2-40B4-BE49-F238E27FC236}">
                <a16:creationId xmlns:a16="http://schemas.microsoft.com/office/drawing/2014/main" id="{70A79794-A234-AAEB-2C31-343C08A492C6}"/>
              </a:ext>
            </a:extLst>
          </p:cNvPr>
          <p:cNvSpPr txBox="1"/>
          <p:nvPr/>
        </p:nvSpPr>
        <p:spPr>
          <a:xfrm>
            <a:off x="3495659" y="368030"/>
            <a:ext cx="7794049" cy="4247317"/>
          </a:xfrm>
          <a:prstGeom prst="rect">
            <a:avLst/>
          </a:prstGeom>
          <a:noFill/>
        </p:spPr>
        <p:txBody>
          <a:bodyPr wrap="square" rtlCol="0">
            <a:spAutoFit/>
          </a:bodyPr>
          <a:lstStyle/>
          <a:p>
            <a:endParaRPr lang="en-US" dirty="0"/>
          </a:p>
          <a:p>
            <a:r>
              <a:rPr lang="en-US" dirty="0"/>
              <a:t>Family worship has been the heart of Rectory Farm gatherings. The services held here are intentionally open to all ages.</a:t>
            </a:r>
          </a:p>
          <a:p>
            <a:endParaRPr lang="en-US" dirty="0"/>
          </a:p>
          <a:p>
            <a:r>
              <a:rPr lang="en-US" dirty="0"/>
              <a:t>The church meets in Rectory Farm Community Centre and aims to be a family where everyone belongs and is important. The church is committed to growth in our relationship with God, growth in relationships with each other and growth in numbers. </a:t>
            </a:r>
          </a:p>
          <a:p>
            <a:endParaRPr lang="en-US" dirty="0"/>
          </a:p>
          <a:p>
            <a:r>
              <a:rPr lang="en-US" dirty="0"/>
              <a:t>We desire to be a welcoming and supportive family. Many people cite our fellowship and support as reasons they look forward to coming to church on a Sunday, alongside worship, prayer and deepening our relationship with God. As of Autumn 2025 Rectory Farm are meeting fortnightly with the first Sunday being a relaxed ‘Café Style’ and the third Sunday a communion service.  </a:t>
            </a:r>
            <a:endParaRPr lang="en-US" sz="1400" dirty="0"/>
          </a:p>
          <a:p>
            <a:endParaRPr lang="en-001" dirty="0"/>
          </a:p>
        </p:txBody>
      </p:sp>
      <p:pic>
        <p:nvPicPr>
          <p:cNvPr id="5" name="Picture 4" descr="A candle in a jar on a table&#10;&#10;AI-generated content may be incorrect.">
            <a:extLst>
              <a:ext uri="{FF2B5EF4-FFF2-40B4-BE49-F238E27FC236}">
                <a16:creationId xmlns:a16="http://schemas.microsoft.com/office/drawing/2014/main" id="{4B301049-B24D-71C3-F67C-98BAB4D6E0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8661" y="4272716"/>
            <a:ext cx="1171047" cy="2083714"/>
          </a:xfrm>
          <a:prstGeom prst="rect">
            <a:avLst/>
          </a:prstGeom>
        </p:spPr>
      </p:pic>
      <p:pic>
        <p:nvPicPr>
          <p:cNvPr id="13" name="Picture 12" descr="A pink heart folded into a flowered surface&#10;&#10;AI-generated content may be incorrect.">
            <a:extLst>
              <a:ext uri="{FF2B5EF4-FFF2-40B4-BE49-F238E27FC236}">
                <a16:creationId xmlns:a16="http://schemas.microsoft.com/office/drawing/2014/main" id="{4ACE74E7-0160-33F8-F79B-EFAEC1B75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2726" y="4306317"/>
            <a:ext cx="1187949" cy="2111909"/>
          </a:xfrm>
          <a:prstGeom prst="rect">
            <a:avLst/>
          </a:prstGeom>
        </p:spPr>
      </p:pic>
      <p:pic>
        <p:nvPicPr>
          <p:cNvPr id="15" name="Picture 14" descr="A screen on a wall&#10;&#10;AI-generated content may be incorrect.">
            <a:extLst>
              <a:ext uri="{FF2B5EF4-FFF2-40B4-BE49-F238E27FC236}">
                <a16:creationId xmlns:a16="http://schemas.microsoft.com/office/drawing/2014/main" id="{BFF7D3CF-2C16-F5E5-8BA2-D407465DA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5782" y="4339840"/>
            <a:ext cx="2016510" cy="2016510"/>
          </a:xfrm>
          <a:prstGeom prst="rect">
            <a:avLst/>
          </a:prstGeom>
        </p:spPr>
      </p:pic>
      <p:pic>
        <p:nvPicPr>
          <p:cNvPr id="10" name="Picture 9">
            <a:extLst>
              <a:ext uri="{FF2B5EF4-FFF2-40B4-BE49-F238E27FC236}">
                <a16:creationId xmlns:a16="http://schemas.microsoft.com/office/drawing/2014/main" id="{6B677796-ABCE-994E-0888-4C9F6DE17A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31990" y="4339840"/>
            <a:ext cx="1914454" cy="1171532"/>
          </a:xfrm>
          <a:prstGeom prst="rect">
            <a:avLst/>
          </a:prstGeom>
          <a:noFill/>
        </p:spPr>
      </p:pic>
      <p:pic>
        <p:nvPicPr>
          <p:cNvPr id="8" name="Picture 7">
            <a:extLst>
              <a:ext uri="{FF2B5EF4-FFF2-40B4-BE49-F238E27FC236}">
                <a16:creationId xmlns:a16="http://schemas.microsoft.com/office/drawing/2014/main" id="{7FD35023-3BDD-9874-182F-AB11426107DE}"/>
              </a:ext>
            </a:extLst>
          </p:cNvPr>
          <p:cNvPicPr>
            <a:picLocks noChangeAspect="1"/>
          </p:cNvPicPr>
          <p:nvPr/>
        </p:nvPicPr>
        <p:blipFill>
          <a:blip r:embed="rId6"/>
          <a:stretch>
            <a:fillRect/>
          </a:stretch>
        </p:blipFill>
        <p:spPr>
          <a:xfrm>
            <a:off x="4917203" y="5246977"/>
            <a:ext cx="1608145" cy="1082817"/>
          </a:xfrm>
          <a:prstGeom prst="rect">
            <a:avLst/>
          </a:prstGeom>
        </p:spPr>
      </p:pic>
    </p:spTree>
    <p:extLst>
      <p:ext uri="{BB962C8B-B14F-4D97-AF65-F5344CB8AC3E}">
        <p14:creationId xmlns:p14="http://schemas.microsoft.com/office/powerpoint/2010/main" val="2581649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FB058-442B-3721-C621-E822DF50870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2F387F6-6816-1C49-F5A5-6EC2D3E7BD86}"/>
              </a:ext>
            </a:extLst>
          </p:cNvPr>
          <p:cNvSpPr>
            <a:spLocks noGrp="1"/>
          </p:cNvSpPr>
          <p:nvPr>
            <p:ph type="title"/>
          </p:nvPr>
        </p:nvSpPr>
        <p:spPr/>
        <p:txBody>
          <a:bodyPr/>
          <a:lstStyle/>
          <a:p>
            <a:pPr algn="ctr"/>
            <a:r>
              <a:rPr lang="en-GB" dirty="0"/>
              <a:t>Who we are</a:t>
            </a:r>
          </a:p>
        </p:txBody>
      </p:sp>
      <p:sp>
        <p:nvSpPr>
          <p:cNvPr id="5" name="Content Placeholder 4">
            <a:extLst>
              <a:ext uri="{FF2B5EF4-FFF2-40B4-BE49-F238E27FC236}">
                <a16:creationId xmlns:a16="http://schemas.microsoft.com/office/drawing/2014/main" id="{D6B8BF02-23BF-7424-D217-228F02921F85}"/>
              </a:ext>
            </a:extLst>
          </p:cNvPr>
          <p:cNvSpPr>
            <a:spLocks noGrp="1"/>
          </p:cNvSpPr>
          <p:nvPr>
            <p:ph idx="1"/>
          </p:nvPr>
        </p:nvSpPr>
        <p:spPr>
          <a:xfrm>
            <a:off x="3547872" y="754219"/>
            <a:ext cx="8071292" cy="2451912"/>
          </a:xfrm>
        </p:spPr>
        <p:txBody>
          <a:bodyPr/>
          <a:lstStyle/>
          <a:p>
            <a:r>
              <a:rPr lang="en-GB" dirty="0"/>
              <a:t>The Emmanuel Group’s diverse identity is a source of blessing and challenge. We have undergone a period where we have refocused on our identity as a church first.</a:t>
            </a:r>
          </a:p>
          <a:p>
            <a:r>
              <a:rPr lang="en-GB" dirty="0"/>
              <a:t>The Emmanuel Group has an Ecumenical identity and oversees projects in the community and partners offer group’s work too.</a:t>
            </a:r>
          </a:p>
          <a:p>
            <a:endParaRPr lang="en-GB" dirty="0"/>
          </a:p>
          <a:p>
            <a:endParaRPr lang="en-GB" dirty="0"/>
          </a:p>
        </p:txBody>
      </p:sp>
      <p:sp>
        <p:nvSpPr>
          <p:cNvPr id="6" name="Footer Placeholder 5">
            <a:extLst>
              <a:ext uri="{FF2B5EF4-FFF2-40B4-BE49-F238E27FC236}">
                <a16:creationId xmlns:a16="http://schemas.microsoft.com/office/drawing/2014/main" id="{E7963BA5-4DF6-F59E-A004-47134472566A}"/>
              </a:ext>
            </a:extLst>
          </p:cNvPr>
          <p:cNvSpPr>
            <a:spLocks noGrp="1"/>
          </p:cNvSpPr>
          <p:nvPr>
            <p:ph type="ftr" sz="quarter" idx="11"/>
          </p:nvPr>
        </p:nvSpPr>
        <p:spPr/>
        <p:txBody>
          <a:bodyPr/>
          <a:lstStyle/>
          <a:p>
            <a:r>
              <a:rPr lang="en-GB" dirty="0"/>
              <a:t>Emmanuel, Northampton, Diocese of Peterborough </a:t>
            </a:r>
          </a:p>
          <a:p>
            <a:endParaRPr lang="en-GB" dirty="0"/>
          </a:p>
        </p:txBody>
      </p:sp>
      <p:sp>
        <p:nvSpPr>
          <p:cNvPr id="7" name="Slide Number Placeholder 6">
            <a:extLst>
              <a:ext uri="{FF2B5EF4-FFF2-40B4-BE49-F238E27FC236}">
                <a16:creationId xmlns:a16="http://schemas.microsoft.com/office/drawing/2014/main" id="{745E7B36-C5FF-5884-66C2-A5D1E43DC559}"/>
              </a:ext>
            </a:extLst>
          </p:cNvPr>
          <p:cNvSpPr>
            <a:spLocks noGrp="1"/>
          </p:cNvSpPr>
          <p:nvPr>
            <p:ph type="sldNum" sz="quarter" idx="12"/>
          </p:nvPr>
        </p:nvSpPr>
        <p:spPr/>
        <p:txBody>
          <a:bodyPr/>
          <a:lstStyle/>
          <a:p>
            <a:fld id="{1E78D439-D759-41A2-8BB1-D247A1B299C6}" type="slidenum">
              <a:rPr lang="en-GB" smtClean="0"/>
              <a:t>8</a:t>
            </a:fld>
            <a:endParaRPr lang="en-GB" dirty="0"/>
          </a:p>
        </p:txBody>
      </p:sp>
      <p:sp>
        <p:nvSpPr>
          <p:cNvPr id="8" name="TextBox 7">
            <a:extLst>
              <a:ext uri="{FF2B5EF4-FFF2-40B4-BE49-F238E27FC236}">
                <a16:creationId xmlns:a16="http://schemas.microsoft.com/office/drawing/2014/main" id="{AC0EC126-B279-AC1E-7125-42B28B7A75E0}"/>
              </a:ext>
            </a:extLst>
          </p:cNvPr>
          <p:cNvSpPr txBox="1"/>
          <p:nvPr/>
        </p:nvSpPr>
        <p:spPr>
          <a:xfrm>
            <a:off x="8412968" y="4133093"/>
            <a:ext cx="2337069" cy="369332"/>
          </a:xfrm>
          <a:prstGeom prst="rect">
            <a:avLst/>
          </a:prstGeom>
          <a:noFill/>
        </p:spPr>
        <p:txBody>
          <a:bodyPr wrap="square" rtlCol="0">
            <a:spAutoFit/>
          </a:bodyPr>
          <a:lstStyle/>
          <a:p>
            <a:r>
              <a:rPr lang="en-001" dirty="0"/>
              <a:t> </a:t>
            </a:r>
            <a:r>
              <a:rPr lang="en-001" sz="1600" dirty="0"/>
              <a:t>Silhouette Youth Theatre</a:t>
            </a:r>
          </a:p>
        </p:txBody>
      </p:sp>
      <p:sp>
        <p:nvSpPr>
          <p:cNvPr id="2" name="Oval Callout 1">
            <a:extLst>
              <a:ext uri="{FF2B5EF4-FFF2-40B4-BE49-F238E27FC236}">
                <a16:creationId xmlns:a16="http://schemas.microsoft.com/office/drawing/2014/main" id="{2017C1C0-A4CE-7664-25EE-AF7AC35B06DF}"/>
              </a:ext>
            </a:extLst>
          </p:cNvPr>
          <p:cNvSpPr/>
          <p:nvPr/>
        </p:nvSpPr>
        <p:spPr>
          <a:xfrm>
            <a:off x="7118860" y="2600361"/>
            <a:ext cx="4637389" cy="1370337"/>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001" dirty="0"/>
              <a:t>Thank you for your generosity, your felxibility and your unwavering support, of our young people and the Arts.</a:t>
            </a:r>
          </a:p>
        </p:txBody>
      </p:sp>
      <p:sp>
        <p:nvSpPr>
          <p:cNvPr id="3" name="Oval Callout 2">
            <a:extLst>
              <a:ext uri="{FF2B5EF4-FFF2-40B4-BE49-F238E27FC236}">
                <a16:creationId xmlns:a16="http://schemas.microsoft.com/office/drawing/2014/main" id="{953A81AA-E393-4C46-B512-859401FA22E7}"/>
              </a:ext>
            </a:extLst>
          </p:cNvPr>
          <p:cNvSpPr/>
          <p:nvPr/>
        </p:nvSpPr>
        <p:spPr>
          <a:xfrm>
            <a:off x="3501221" y="2945484"/>
            <a:ext cx="3425952" cy="2050427"/>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defTabSz="914400" eaLnBrk="0" fontAlgn="ctr" hangingPunct="0">
              <a:spcBef>
                <a:spcPct val="0"/>
              </a:spcBef>
              <a:spcAft>
                <a:spcPct val="0"/>
              </a:spcAft>
            </a:pPr>
            <a:r>
              <a:rPr lang="en-001" altLang="en-001" dirty="0">
                <a:solidFill>
                  <a:schemeClr val="bg1"/>
                </a:solidFill>
                <a:latin typeface="Arial" panose="020B0604020202020204" pitchFamily="34" charset="0"/>
                <a:ea typeface="inherit"/>
              </a:rPr>
              <a:t>We are happy to be a part of something special! Merry Christmas everyone!</a:t>
            </a:r>
          </a:p>
          <a:p>
            <a:pPr algn="ctr"/>
            <a:endParaRPr lang="en-001" dirty="0"/>
          </a:p>
        </p:txBody>
      </p:sp>
      <p:sp>
        <p:nvSpPr>
          <p:cNvPr id="9" name="TextBox 8">
            <a:extLst>
              <a:ext uri="{FF2B5EF4-FFF2-40B4-BE49-F238E27FC236}">
                <a16:creationId xmlns:a16="http://schemas.microsoft.com/office/drawing/2014/main" id="{C33C77E5-D09E-667D-12F0-8780A5B5E5E0}"/>
              </a:ext>
            </a:extLst>
          </p:cNvPr>
          <p:cNvSpPr txBox="1"/>
          <p:nvPr/>
        </p:nvSpPr>
        <p:spPr>
          <a:xfrm>
            <a:off x="3736848" y="5386466"/>
            <a:ext cx="3425952" cy="338554"/>
          </a:xfrm>
          <a:prstGeom prst="rect">
            <a:avLst/>
          </a:prstGeom>
          <a:noFill/>
        </p:spPr>
        <p:txBody>
          <a:bodyPr wrap="square" rtlCol="0">
            <a:spAutoFit/>
          </a:bodyPr>
          <a:lstStyle/>
          <a:p>
            <a:r>
              <a:rPr lang="en-001" sz="1600" dirty="0"/>
              <a:t>Weston Favell shoppping Centre</a:t>
            </a:r>
          </a:p>
        </p:txBody>
      </p:sp>
      <p:sp>
        <p:nvSpPr>
          <p:cNvPr id="11" name="Oval Callout 10">
            <a:extLst>
              <a:ext uri="{FF2B5EF4-FFF2-40B4-BE49-F238E27FC236}">
                <a16:creationId xmlns:a16="http://schemas.microsoft.com/office/drawing/2014/main" id="{831515A1-C109-F2BE-25E5-44F7F9D19053}"/>
              </a:ext>
            </a:extLst>
          </p:cNvPr>
          <p:cNvSpPr/>
          <p:nvPr/>
        </p:nvSpPr>
        <p:spPr>
          <a:xfrm>
            <a:off x="7699248" y="4742968"/>
            <a:ext cx="2733719" cy="1501628"/>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0" name="TextBox 9">
            <a:extLst>
              <a:ext uri="{FF2B5EF4-FFF2-40B4-BE49-F238E27FC236}">
                <a16:creationId xmlns:a16="http://schemas.microsoft.com/office/drawing/2014/main" id="{0F3673D7-0681-1681-E890-5273852D48D3}"/>
              </a:ext>
            </a:extLst>
          </p:cNvPr>
          <p:cNvSpPr txBox="1"/>
          <p:nvPr/>
        </p:nvSpPr>
        <p:spPr>
          <a:xfrm>
            <a:off x="8039809" y="4959321"/>
            <a:ext cx="2201471" cy="923330"/>
          </a:xfrm>
          <a:prstGeom prst="rect">
            <a:avLst/>
          </a:prstGeom>
          <a:noFill/>
        </p:spPr>
        <p:txBody>
          <a:bodyPr wrap="square" rtlCol="0">
            <a:spAutoFit/>
          </a:bodyPr>
          <a:lstStyle/>
          <a:p>
            <a:r>
              <a:rPr lang="en-001" dirty="0">
                <a:solidFill>
                  <a:schemeClr val="bg1"/>
                </a:solidFill>
              </a:rPr>
              <a:t>Thank you so much for helping me find some confidence.</a:t>
            </a:r>
          </a:p>
        </p:txBody>
      </p:sp>
      <p:sp>
        <p:nvSpPr>
          <p:cNvPr id="12" name="TextBox 11">
            <a:extLst>
              <a:ext uri="{FF2B5EF4-FFF2-40B4-BE49-F238E27FC236}">
                <a16:creationId xmlns:a16="http://schemas.microsoft.com/office/drawing/2014/main" id="{26EFEF83-6676-ACFB-51A2-871337EA2285}"/>
              </a:ext>
            </a:extLst>
          </p:cNvPr>
          <p:cNvSpPr txBox="1"/>
          <p:nvPr/>
        </p:nvSpPr>
        <p:spPr>
          <a:xfrm>
            <a:off x="7969426" y="6401533"/>
            <a:ext cx="4195636" cy="338554"/>
          </a:xfrm>
          <a:prstGeom prst="rect">
            <a:avLst/>
          </a:prstGeom>
          <a:noFill/>
        </p:spPr>
        <p:txBody>
          <a:bodyPr wrap="square" rtlCol="0">
            <a:spAutoFit/>
          </a:bodyPr>
          <a:lstStyle/>
          <a:p>
            <a:r>
              <a:rPr lang="en-001" sz="1600" dirty="0"/>
              <a:t>Work Experience student from Caf</a:t>
            </a:r>
            <a:r>
              <a:rPr lang="en-US" sz="1600" dirty="0" err="1"/>
              <a:t>é</a:t>
            </a:r>
            <a:r>
              <a:rPr lang="en-001" sz="1600" dirty="0"/>
              <a:t> Emm.</a:t>
            </a:r>
          </a:p>
        </p:txBody>
      </p:sp>
    </p:spTree>
    <p:extLst>
      <p:ext uri="{BB962C8B-B14F-4D97-AF65-F5344CB8AC3E}">
        <p14:creationId xmlns:p14="http://schemas.microsoft.com/office/powerpoint/2010/main" val="2635096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FAF10-A726-83C7-2D9B-482ABEF37E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07A9D2-5CAA-73BE-6849-CD750DDAFFFF}"/>
              </a:ext>
            </a:extLst>
          </p:cNvPr>
          <p:cNvSpPr>
            <a:spLocks noGrp="1"/>
          </p:cNvSpPr>
          <p:nvPr>
            <p:ph type="title"/>
          </p:nvPr>
        </p:nvSpPr>
        <p:spPr/>
        <p:txBody>
          <a:bodyPr/>
          <a:lstStyle/>
          <a:p>
            <a:pPr algn="ctr"/>
            <a:r>
              <a:rPr lang="en-GB" dirty="0"/>
              <a:t>Our Vision &amp; Mission</a:t>
            </a:r>
          </a:p>
        </p:txBody>
      </p:sp>
      <p:sp>
        <p:nvSpPr>
          <p:cNvPr id="4" name="Footer Placeholder 3">
            <a:extLst>
              <a:ext uri="{FF2B5EF4-FFF2-40B4-BE49-F238E27FC236}">
                <a16:creationId xmlns:a16="http://schemas.microsoft.com/office/drawing/2014/main" id="{2AD7075A-EE0E-C8D7-093D-AC10E9CCC6B7}"/>
              </a:ext>
            </a:extLst>
          </p:cNvPr>
          <p:cNvSpPr>
            <a:spLocks noGrp="1"/>
          </p:cNvSpPr>
          <p:nvPr>
            <p:ph type="ftr" sz="quarter" idx="11"/>
          </p:nvPr>
        </p:nvSpPr>
        <p:spPr/>
        <p:txBody>
          <a:bodyPr/>
          <a:lstStyle/>
          <a:p>
            <a:r>
              <a:rPr lang="en-GB" dirty="0"/>
              <a:t>Emmanuel, Northampton, Diocese of Peterborough </a:t>
            </a:r>
          </a:p>
        </p:txBody>
      </p:sp>
      <p:sp>
        <p:nvSpPr>
          <p:cNvPr id="5" name="Slide Number Placeholder 4">
            <a:extLst>
              <a:ext uri="{FF2B5EF4-FFF2-40B4-BE49-F238E27FC236}">
                <a16:creationId xmlns:a16="http://schemas.microsoft.com/office/drawing/2014/main" id="{6DE3E2C1-18B6-B053-1A8D-C3D5BFD6B5DB}"/>
              </a:ext>
            </a:extLst>
          </p:cNvPr>
          <p:cNvSpPr>
            <a:spLocks noGrp="1"/>
          </p:cNvSpPr>
          <p:nvPr>
            <p:ph type="sldNum" sz="quarter" idx="12"/>
          </p:nvPr>
        </p:nvSpPr>
        <p:spPr/>
        <p:txBody>
          <a:bodyPr/>
          <a:lstStyle/>
          <a:p>
            <a:fld id="{1E78D439-D759-41A2-8BB1-D247A1B299C6}" type="slidenum">
              <a:rPr lang="en-GB" smtClean="0"/>
              <a:t>9</a:t>
            </a:fld>
            <a:endParaRPr lang="en-GB"/>
          </a:p>
        </p:txBody>
      </p:sp>
      <p:sp>
        <p:nvSpPr>
          <p:cNvPr id="7" name="TextBox 6">
            <a:extLst>
              <a:ext uri="{FF2B5EF4-FFF2-40B4-BE49-F238E27FC236}">
                <a16:creationId xmlns:a16="http://schemas.microsoft.com/office/drawing/2014/main" id="{2DB7ABB4-56E3-E1C9-4D02-18277E9DBACE}"/>
              </a:ext>
            </a:extLst>
          </p:cNvPr>
          <p:cNvSpPr txBox="1"/>
          <p:nvPr/>
        </p:nvSpPr>
        <p:spPr>
          <a:xfrm>
            <a:off x="3535679" y="845022"/>
            <a:ext cx="7513386" cy="4524315"/>
          </a:xfrm>
          <a:prstGeom prst="rect">
            <a:avLst/>
          </a:prstGeom>
          <a:noFill/>
        </p:spPr>
        <p:txBody>
          <a:bodyPr wrap="square" rtlCol="0">
            <a:spAutoFit/>
          </a:bodyPr>
          <a:lstStyle/>
          <a:p>
            <a:pPr algn="r"/>
            <a:endParaRPr lang="en-001" dirty="0"/>
          </a:p>
          <a:p>
            <a:pPr algn="r"/>
            <a:r>
              <a:rPr lang="en-001" dirty="0"/>
              <a:t>We are Christians who intend – with God’s help – to create:</a:t>
            </a:r>
          </a:p>
          <a:p>
            <a:pPr algn="ctr"/>
            <a:r>
              <a:rPr lang="en-001" b="1" dirty="0"/>
              <a:t>A church</a:t>
            </a:r>
            <a:endParaRPr lang="en-001" dirty="0"/>
          </a:p>
          <a:p>
            <a:pPr algn="ctr"/>
            <a:r>
              <a:rPr lang="en-001" b="1" dirty="0"/>
              <a:t>A mission centre</a:t>
            </a:r>
            <a:endParaRPr lang="en-001" dirty="0"/>
          </a:p>
          <a:p>
            <a:pPr algn="ctr"/>
            <a:r>
              <a:rPr lang="en-001" b="1" dirty="0"/>
              <a:t>A home for the community</a:t>
            </a:r>
            <a:endParaRPr lang="en-001" dirty="0"/>
          </a:p>
          <a:p>
            <a:pPr algn="ctr"/>
            <a:r>
              <a:rPr lang="en-001" b="1" dirty="0"/>
              <a:t>A healing community</a:t>
            </a:r>
            <a:endParaRPr lang="en-001" dirty="0"/>
          </a:p>
          <a:p>
            <a:pPr algn="ctr"/>
            <a:r>
              <a:rPr lang="en-001" b="1" dirty="0"/>
              <a:t>A family</a:t>
            </a:r>
          </a:p>
          <a:p>
            <a:pPr algn="ctr"/>
            <a:r>
              <a:rPr lang="en-GB" dirty="0"/>
              <a:t> </a:t>
            </a:r>
            <a:endParaRPr lang="en-001" dirty="0"/>
          </a:p>
          <a:p>
            <a:pPr algn="ctr"/>
            <a:r>
              <a:rPr lang="en-GB" dirty="0"/>
              <a:t>We hold these values in common as foundational to playing an active part in the church, the body of Christ. Connecting our identity as a church with our communities, as we continue to aspire to being:</a:t>
            </a:r>
            <a:endParaRPr lang="en-001" dirty="0"/>
          </a:p>
          <a:p>
            <a:pPr algn="ctr"/>
            <a:r>
              <a:rPr lang="en-GB" dirty="0"/>
              <a:t> </a:t>
            </a:r>
            <a:endParaRPr lang="en-001" dirty="0"/>
          </a:p>
          <a:p>
            <a:pPr algn="ctr"/>
            <a:r>
              <a:rPr lang="en-GB" b="1" dirty="0"/>
              <a:t>“A family of faith where there is always room for one more”</a:t>
            </a:r>
            <a:endParaRPr lang="en-001" dirty="0"/>
          </a:p>
          <a:p>
            <a:r>
              <a:rPr lang="en-GB" b="1" dirty="0"/>
              <a:t> </a:t>
            </a:r>
            <a:endParaRPr lang="en-001" dirty="0"/>
          </a:p>
          <a:p>
            <a:pPr algn="ctr"/>
            <a:r>
              <a:rPr lang="en-US" dirty="0"/>
              <a:t>We believe that the Bible is God’s living and active Word and the means by</a:t>
            </a:r>
          </a:p>
          <a:p>
            <a:pPr algn="ctr"/>
            <a:r>
              <a:rPr lang="en-US" dirty="0"/>
              <a:t>which he speaks to his people today.</a:t>
            </a:r>
          </a:p>
        </p:txBody>
      </p:sp>
      <p:sp>
        <p:nvSpPr>
          <p:cNvPr id="11" name="Rectangle 4">
            <a:extLst>
              <a:ext uri="{FF2B5EF4-FFF2-40B4-BE49-F238E27FC236}">
                <a16:creationId xmlns:a16="http://schemas.microsoft.com/office/drawing/2014/main" id="{60A6DADB-2FFF-5A3D-4B0A-C87562EC09CA}"/>
              </a:ext>
            </a:extLst>
          </p:cNvPr>
          <p:cNvSpPr>
            <a:spLocks noChangeArrowheads="1"/>
          </p:cNvSpPr>
          <p:nvPr/>
        </p:nvSpPr>
        <p:spPr bwMode="auto">
          <a:xfrm flipV="1">
            <a:off x="9780787" y="-1341740"/>
            <a:ext cx="4083292" cy="53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001"/>
          </a:p>
        </p:txBody>
      </p:sp>
      <p:pic>
        <p:nvPicPr>
          <p:cNvPr id="4099" name="Picture 1" descr="Emmanuel Group Of Churches, Northampton ...">
            <a:extLst>
              <a:ext uri="{FF2B5EF4-FFF2-40B4-BE49-F238E27FC236}">
                <a16:creationId xmlns:a16="http://schemas.microsoft.com/office/drawing/2014/main" id="{09003311-544E-5060-7B71-850DC4027F3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535679" y="535166"/>
            <a:ext cx="1610101" cy="161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400274"/>
      </p:ext>
    </p:extLst>
  </p:cSld>
  <p:clrMapOvr>
    <a:masterClrMapping/>
  </p:clrMapOvr>
</p:sld>
</file>

<file path=ppt/theme/theme1.xml><?xml version="1.0" encoding="utf-8"?>
<a:theme xmlns:a="http://schemas.openxmlformats.org/drawingml/2006/main" name="Fra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138750D948B7479EDFF5F91FCFAA31" ma:contentTypeVersion="13" ma:contentTypeDescription="Create a new document." ma:contentTypeScope="" ma:versionID="4343c0ec881bb3a6bd02021b5889d1e2">
  <xsd:schema xmlns:xsd="http://www.w3.org/2001/XMLSchema" xmlns:xs="http://www.w3.org/2001/XMLSchema" xmlns:p="http://schemas.microsoft.com/office/2006/metadata/properties" xmlns:ns2="5df8254e-1c94-41fa-9325-ed5ec6958a3b" xmlns:ns3="f9d0be22-fb14-4089-9451-4c3557356a3f" targetNamespace="http://schemas.microsoft.com/office/2006/metadata/properties" ma:root="true" ma:fieldsID="d5125eeaffc359b57020d1eb5dd1c278" ns2:_="" ns3:_="">
    <xsd:import namespace="5df8254e-1c94-41fa-9325-ed5ec6958a3b"/>
    <xsd:import namespace="f9d0be22-fb14-4089-9451-4c3557356a3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f8254e-1c94-41fa-9325-ed5ec6958a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9f3128f-6dcb-49d6-99cf-a71b3c02b2c6"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9d0be22-fb14-4089-9451-4c3557356a3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6ecdb673-54d6-47ad-95d6-cf48fad8d2dc}" ma:internalName="TaxCatchAll" ma:showField="CatchAllData" ma:web="f9d0be22-fb14-4089-9451-4c3557356a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df8254e-1c94-41fa-9325-ed5ec6958a3b">
      <Terms xmlns="http://schemas.microsoft.com/office/infopath/2007/PartnerControls"/>
    </lcf76f155ced4ddcb4097134ff3c332f>
    <TaxCatchAll xmlns="f9d0be22-fb14-4089-9451-4c3557356a3f" xsi:nil="true"/>
  </documentManagement>
</p:properties>
</file>

<file path=customXml/itemProps1.xml><?xml version="1.0" encoding="utf-8"?>
<ds:datastoreItem xmlns:ds="http://schemas.openxmlformats.org/officeDocument/2006/customXml" ds:itemID="{4DB7837F-3E4A-4252-95C9-8767CEEC5C10}"/>
</file>

<file path=customXml/itemProps2.xml><?xml version="1.0" encoding="utf-8"?>
<ds:datastoreItem xmlns:ds="http://schemas.openxmlformats.org/officeDocument/2006/customXml" ds:itemID="{64B3D358-52BF-438A-8F9A-DDEE549E246C}"/>
</file>

<file path=customXml/itemProps3.xml><?xml version="1.0" encoding="utf-8"?>
<ds:datastoreItem xmlns:ds="http://schemas.openxmlformats.org/officeDocument/2006/customXml" ds:itemID="{5EC58826-B125-4431-8AB0-D1DAF8C09FB4}"/>
</file>

<file path=docProps/app.xml><?xml version="1.0" encoding="utf-8"?>
<Properties xmlns="http://schemas.openxmlformats.org/officeDocument/2006/extended-properties" xmlns:vt="http://schemas.openxmlformats.org/officeDocument/2006/docPropsVTypes">
  <Template>Frame</Template>
  <TotalTime>12839</TotalTime>
  <Words>4942</Words>
  <Application>Microsoft Macintosh PowerPoint</Application>
  <PresentationFormat>Widescreen</PresentationFormat>
  <Paragraphs>507</Paragraphs>
  <Slides>43</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Aptos</vt:lpstr>
      <vt:lpstr>Arial</vt:lpstr>
      <vt:lpstr>Calibri</vt:lpstr>
      <vt:lpstr>Corbel</vt:lpstr>
      <vt:lpstr>Wingdings 2</vt:lpstr>
      <vt:lpstr>Frame</vt:lpstr>
      <vt:lpstr>Emmanuel Northampton Parish Profile</vt:lpstr>
      <vt:lpstr>Emmanuel Northampton Parish Profile</vt:lpstr>
      <vt:lpstr> </vt:lpstr>
      <vt:lpstr>Emmanuel Group of Churches</vt:lpstr>
      <vt:lpstr>Emmanuel Church</vt:lpstr>
      <vt:lpstr>Boothville Community Church </vt:lpstr>
      <vt:lpstr>Rectory Farm Community Church  </vt:lpstr>
      <vt:lpstr>Who we are</vt:lpstr>
      <vt:lpstr>Our Vision &amp; Mission</vt:lpstr>
      <vt:lpstr>Our Vision &amp; Mission</vt:lpstr>
      <vt:lpstr>Our Biggest Challenges</vt:lpstr>
      <vt:lpstr>Role Priorities</vt:lpstr>
      <vt:lpstr>The Person that we are looking for</vt:lpstr>
      <vt:lpstr>How we can support you</vt:lpstr>
      <vt:lpstr>The Teams that  will support you</vt:lpstr>
      <vt:lpstr>The Teams that will support you</vt:lpstr>
      <vt:lpstr>The Teams that will support you</vt:lpstr>
      <vt:lpstr>Our History</vt:lpstr>
      <vt:lpstr>Our Statistics</vt:lpstr>
      <vt:lpstr>Our Statistics</vt:lpstr>
      <vt:lpstr>Our Statistics</vt:lpstr>
      <vt:lpstr>Our Statistics</vt:lpstr>
      <vt:lpstr>Our Worship Life</vt:lpstr>
      <vt:lpstr>Our Worship Life</vt:lpstr>
      <vt:lpstr>Our Outreach and Community Engagement </vt:lpstr>
      <vt:lpstr>Our Outreach and Community Engagement </vt:lpstr>
      <vt:lpstr>Our Children and Youth </vt:lpstr>
      <vt:lpstr>Our Groups</vt:lpstr>
      <vt:lpstr>Our Finances</vt:lpstr>
      <vt:lpstr>Our Building Emmanuel Church  </vt:lpstr>
      <vt:lpstr>Our Building Emmanuel Church </vt:lpstr>
      <vt:lpstr>Our Building Emmanuel Church</vt:lpstr>
      <vt:lpstr>Our Context</vt:lpstr>
      <vt:lpstr>Our Context</vt:lpstr>
      <vt:lpstr>Our Context</vt:lpstr>
      <vt:lpstr>Our Context</vt:lpstr>
      <vt:lpstr>Our Context</vt:lpstr>
      <vt:lpstr>Your New Home</vt:lpstr>
      <vt:lpstr>Our Diocese and Deanery</vt:lpstr>
      <vt:lpstr>Our Diocese and Deanery</vt:lpstr>
      <vt:lpstr>Contact Information </vt:lpstr>
      <vt:lpstr>Appendices</vt:lpstr>
      <vt:lpstr>Appendices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 Bewley</dc:creator>
  <cp:lastModifiedBy>Stewart Betts</cp:lastModifiedBy>
  <cp:revision>37</cp:revision>
  <cp:lastPrinted>2026-01-06T09:38:06Z</cp:lastPrinted>
  <dcterms:created xsi:type="dcterms:W3CDTF">2025-08-11T13:54:43Z</dcterms:created>
  <dcterms:modified xsi:type="dcterms:W3CDTF">2026-01-29T15:52:07Z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0x01010034138750D948B7479EDFF5F91FCFAA31</vt:lpwstr>
  </property>
</Properties>
</file>