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308" r:id="rId6"/>
    <p:sldId id="309" r:id="rId7"/>
    <p:sldId id="257" r:id="rId8"/>
    <p:sldId id="273" r:id="rId9"/>
    <p:sldId id="301" r:id="rId10"/>
    <p:sldId id="310" r:id="rId11"/>
    <p:sldId id="311" r:id="rId12"/>
    <p:sldId id="258" r:id="rId13"/>
    <p:sldId id="307" r:id="rId14"/>
    <p:sldId id="299" r:id="rId15"/>
    <p:sldId id="268" r:id="rId16"/>
    <p:sldId id="300" r:id="rId17"/>
    <p:sldId id="304" r:id="rId18"/>
    <p:sldId id="274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D32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9E3F88-4457-45F4-961C-3E93FB47A644}" v="7" dt="2024-11-19T10:26:38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6580" autoAdjust="0"/>
  </p:normalViewPr>
  <p:slideViewPr>
    <p:cSldViewPr snapToGrid="0">
      <p:cViewPr varScale="1">
        <p:scale>
          <a:sx n="55" d="100"/>
          <a:sy n="55" d="100"/>
        </p:scale>
        <p:origin x="972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570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Cahill-Nicholls" userId="d035d68d-2c0f-4ef8-877a-83bee564fb82" providerId="ADAL" clId="{599E3F88-4457-45F4-961C-3E93FB47A644}"/>
    <pc:docChg chg="undo custSel addSld delSld modSld sldOrd">
      <pc:chgData name="Ben Cahill-Nicholls" userId="d035d68d-2c0f-4ef8-877a-83bee564fb82" providerId="ADAL" clId="{599E3F88-4457-45F4-961C-3E93FB47A644}" dt="2024-11-19T10:38:12.532" v="1815" actId="20577"/>
      <pc:docMkLst>
        <pc:docMk/>
      </pc:docMkLst>
      <pc:sldChg chg="modSp mod">
        <pc:chgData name="Ben Cahill-Nicholls" userId="d035d68d-2c0f-4ef8-877a-83bee564fb82" providerId="ADAL" clId="{599E3F88-4457-45F4-961C-3E93FB47A644}" dt="2024-11-19T10:38:12.532" v="1815" actId="20577"/>
        <pc:sldMkLst>
          <pc:docMk/>
          <pc:sldMk cId="3912926823" sldId="257"/>
        </pc:sldMkLst>
        <pc:spChg chg="mod">
          <ac:chgData name="Ben Cahill-Nicholls" userId="d035d68d-2c0f-4ef8-877a-83bee564fb82" providerId="ADAL" clId="{599E3F88-4457-45F4-961C-3E93FB47A644}" dt="2024-11-19T10:38:12.532" v="1815" actId="20577"/>
          <ac:spMkLst>
            <pc:docMk/>
            <pc:sldMk cId="3912926823" sldId="257"/>
            <ac:spMk id="3" creationId="{00000000-0000-0000-0000-000000000000}"/>
          </ac:spMkLst>
        </pc:spChg>
      </pc:sldChg>
      <pc:sldChg chg="del">
        <pc:chgData name="Ben Cahill-Nicholls" userId="d035d68d-2c0f-4ef8-877a-83bee564fb82" providerId="ADAL" clId="{599E3F88-4457-45F4-961C-3E93FB47A644}" dt="2024-11-18T13:44:45.401" v="3" actId="47"/>
        <pc:sldMkLst>
          <pc:docMk/>
          <pc:sldMk cId="2411126385" sldId="259"/>
        </pc:sldMkLst>
      </pc:sldChg>
      <pc:sldChg chg="delSp modSp mod">
        <pc:chgData name="Ben Cahill-Nicholls" userId="d035d68d-2c0f-4ef8-877a-83bee564fb82" providerId="ADAL" clId="{599E3F88-4457-45F4-961C-3E93FB47A644}" dt="2024-11-18T13:48:14.007" v="244" actId="1076"/>
        <pc:sldMkLst>
          <pc:docMk/>
          <pc:sldMk cId="1813126658" sldId="260"/>
        </pc:sldMkLst>
        <pc:spChg chg="mod">
          <ac:chgData name="Ben Cahill-Nicholls" userId="d035d68d-2c0f-4ef8-877a-83bee564fb82" providerId="ADAL" clId="{599E3F88-4457-45F4-961C-3E93FB47A644}" dt="2024-11-18T13:48:14.007" v="244" actId="1076"/>
          <ac:spMkLst>
            <pc:docMk/>
            <pc:sldMk cId="1813126658" sldId="260"/>
            <ac:spMk id="3" creationId="{00000000-0000-0000-0000-000000000000}"/>
          </ac:spMkLst>
        </pc:spChg>
        <pc:picChg chg="del">
          <ac:chgData name="Ben Cahill-Nicholls" userId="d035d68d-2c0f-4ef8-877a-83bee564fb82" providerId="ADAL" clId="{599E3F88-4457-45F4-961C-3E93FB47A644}" dt="2024-11-18T13:48:10.776" v="243" actId="478"/>
          <ac:picMkLst>
            <pc:docMk/>
            <pc:sldMk cId="1813126658" sldId="260"/>
            <ac:picMk id="4" creationId="{00000000-0000-0000-0000-000000000000}"/>
          </ac:picMkLst>
        </pc:picChg>
      </pc:sldChg>
      <pc:sldChg chg="modSp mod ord">
        <pc:chgData name="Ben Cahill-Nicholls" userId="d035d68d-2c0f-4ef8-877a-83bee564fb82" providerId="ADAL" clId="{599E3F88-4457-45F4-961C-3E93FB47A644}" dt="2024-11-18T14:02:40.434" v="1336"/>
        <pc:sldMkLst>
          <pc:docMk/>
          <pc:sldMk cId="1982344636" sldId="268"/>
        </pc:sldMkLst>
        <pc:cxnChg chg="mod">
          <ac:chgData name="Ben Cahill-Nicholls" userId="d035d68d-2c0f-4ef8-877a-83bee564fb82" providerId="ADAL" clId="{599E3F88-4457-45F4-961C-3E93FB47A644}" dt="2024-11-18T13:47:09.088" v="139" actId="1076"/>
          <ac:cxnSpMkLst>
            <pc:docMk/>
            <pc:sldMk cId="1982344636" sldId="268"/>
            <ac:cxnSpMk id="4" creationId="{00000000-0000-0000-0000-000000000000}"/>
          </ac:cxnSpMkLst>
        </pc:cxnChg>
      </pc:sldChg>
      <pc:sldChg chg="delSp modSp mod">
        <pc:chgData name="Ben Cahill-Nicholls" userId="d035d68d-2c0f-4ef8-877a-83bee564fb82" providerId="ADAL" clId="{599E3F88-4457-45F4-961C-3E93FB47A644}" dt="2024-11-19T10:36:35.686" v="1733" actId="20577"/>
        <pc:sldMkLst>
          <pc:docMk/>
          <pc:sldMk cId="798273482" sldId="274"/>
        </pc:sldMkLst>
        <pc:spChg chg="del">
          <ac:chgData name="Ben Cahill-Nicholls" userId="d035d68d-2c0f-4ef8-877a-83bee564fb82" providerId="ADAL" clId="{599E3F88-4457-45F4-961C-3E93FB47A644}" dt="2024-11-19T10:35:49.132" v="1574" actId="478"/>
          <ac:spMkLst>
            <pc:docMk/>
            <pc:sldMk cId="798273482" sldId="274"/>
            <ac:spMk id="4" creationId="{BD9FC13D-BE41-9992-4231-FA73A5302531}"/>
          </ac:spMkLst>
        </pc:spChg>
        <pc:spChg chg="del">
          <ac:chgData name="Ben Cahill-Nicholls" userId="d035d68d-2c0f-4ef8-877a-83bee564fb82" providerId="ADAL" clId="{599E3F88-4457-45F4-961C-3E93FB47A644}" dt="2024-11-19T10:35:54.564" v="1575" actId="478"/>
          <ac:spMkLst>
            <pc:docMk/>
            <pc:sldMk cId="798273482" sldId="274"/>
            <ac:spMk id="6" creationId="{C2CB89BA-B48E-DB20-D5EB-008B4CF025CE}"/>
          </ac:spMkLst>
        </pc:spChg>
        <pc:spChg chg="mod">
          <ac:chgData name="Ben Cahill-Nicholls" userId="d035d68d-2c0f-4ef8-877a-83bee564fb82" providerId="ADAL" clId="{599E3F88-4457-45F4-961C-3E93FB47A644}" dt="2024-11-19T10:35:58.671" v="1576" actId="1076"/>
          <ac:spMkLst>
            <pc:docMk/>
            <pc:sldMk cId="798273482" sldId="274"/>
            <ac:spMk id="7" creationId="{00D51E9E-FAE0-DCAE-7A46-55984CC919E0}"/>
          </ac:spMkLst>
        </pc:spChg>
        <pc:spChg chg="mod">
          <ac:chgData name="Ben Cahill-Nicholls" userId="d035d68d-2c0f-4ef8-877a-83bee564fb82" providerId="ADAL" clId="{599E3F88-4457-45F4-961C-3E93FB47A644}" dt="2024-11-19T10:36:35.686" v="1733" actId="20577"/>
          <ac:spMkLst>
            <pc:docMk/>
            <pc:sldMk cId="798273482" sldId="274"/>
            <ac:spMk id="8" creationId="{29296C5F-C64E-9D37-4E82-2D7D53B1DDF0}"/>
          </ac:spMkLst>
        </pc:spChg>
      </pc:sldChg>
      <pc:sldChg chg="del">
        <pc:chgData name="Ben Cahill-Nicholls" userId="d035d68d-2c0f-4ef8-877a-83bee564fb82" providerId="ADAL" clId="{599E3F88-4457-45F4-961C-3E93FB47A644}" dt="2024-11-18T13:45:07.552" v="4" actId="47"/>
        <pc:sldMkLst>
          <pc:docMk/>
          <pc:sldMk cId="3035620617" sldId="296"/>
        </pc:sldMkLst>
      </pc:sldChg>
      <pc:sldChg chg="add">
        <pc:chgData name="Ben Cahill-Nicholls" userId="d035d68d-2c0f-4ef8-877a-83bee564fb82" providerId="ADAL" clId="{599E3F88-4457-45F4-961C-3E93FB47A644}" dt="2024-11-18T13:45:12.529" v="5"/>
        <pc:sldMkLst>
          <pc:docMk/>
          <pc:sldMk cId="2284630055" sldId="300"/>
        </pc:sldMkLst>
      </pc:sldChg>
      <pc:sldChg chg="add">
        <pc:chgData name="Ben Cahill-Nicholls" userId="d035d68d-2c0f-4ef8-877a-83bee564fb82" providerId="ADAL" clId="{599E3F88-4457-45F4-961C-3E93FB47A644}" dt="2024-11-18T13:44:18.349" v="1"/>
        <pc:sldMkLst>
          <pc:docMk/>
          <pc:sldMk cId="3795633125" sldId="301"/>
        </pc:sldMkLst>
      </pc:sldChg>
      <pc:sldChg chg="addSp delSp modSp mod">
        <pc:chgData name="Ben Cahill-Nicholls" userId="d035d68d-2c0f-4ef8-877a-83bee564fb82" providerId="ADAL" clId="{599E3F88-4457-45F4-961C-3E93FB47A644}" dt="2024-11-18T14:02:27.658" v="1334" actId="20577"/>
        <pc:sldMkLst>
          <pc:docMk/>
          <pc:sldMk cId="3853714690" sldId="304"/>
        </pc:sldMkLst>
        <pc:spChg chg="mod">
          <ac:chgData name="Ben Cahill-Nicholls" userId="d035d68d-2c0f-4ef8-877a-83bee564fb82" providerId="ADAL" clId="{599E3F88-4457-45F4-961C-3E93FB47A644}" dt="2024-11-18T13:45:28.648" v="35" actId="20577"/>
          <ac:spMkLst>
            <pc:docMk/>
            <pc:sldMk cId="3853714690" sldId="304"/>
            <ac:spMk id="2" creationId="{A8ADE133-7555-E606-1915-604BC3AEC14C}"/>
          </ac:spMkLst>
        </pc:spChg>
        <pc:spChg chg="del">
          <ac:chgData name="Ben Cahill-Nicholls" userId="d035d68d-2c0f-4ef8-877a-83bee564fb82" providerId="ADAL" clId="{599E3F88-4457-45F4-961C-3E93FB47A644}" dt="2024-11-18T13:45:34.401" v="39" actId="478"/>
          <ac:spMkLst>
            <pc:docMk/>
            <pc:sldMk cId="3853714690" sldId="304"/>
            <ac:spMk id="3" creationId="{9DA78B55-CFC8-41BD-0DB2-C870C45F7F70}"/>
          </ac:spMkLst>
        </pc:spChg>
        <pc:spChg chg="del">
          <ac:chgData name="Ben Cahill-Nicholls" userId="d035d68d-2c0f-4ef8-877a-83bee564fb82" providerId="ADAL" clId="{599E3F88-4457-45F4-961C-3E93FB47A644}" dt="2024-11-18T13:45:33.204" v="38" actId="478"/>
          <ac:spMkLst>
            <pc:docMk/>
            <pc:sldMk cId="3853714690" sldId="304"/>
            <ac:spMk id="5" creationId="{63DF6FBA-B2D6-05B9-FA88-180B61D74A09}"/>
          </ac:spMkLst>
        </pc:spChg>
        <pc:spChg chg="add mod">
          <ac:chgData name="Ben Cahill-Nicholls" userId="d035d68d-2c0f-4ef8-877a-83bee564fb82" providerId="ADAL" clId="{599E3F88-4457-45F4-961C-3E93FB47A644}" dt="2024-11-18T14:02:27.658" v="1334" actId="20577"/>
          <ac:spMkLst>
            <pc:docMk/>
            <pc:sldMk cId="3853714690" sldId="304"/>
            <ac:spMk id="6" creationId="{8503D924-2769-1707-C5E3-805DF1B0E83C}"/>
          </ac:spMkLst>
        </pc:spChg>
        <pc:spChg chg="del">
          <ac:chgData name="Ben Cahill-Nicholls" userId="d035d68d-2c0f-4ef8-877a-83bee564fb82" providerId="ADAL" clId="{599E3F88-4457-45F4-961C-3E93FB47A644}" dt="2024-11-18T13:45:35.570" v="40" actId="478"/>
          <ac:spMkLst>
            <pc:docMk/>
            <pc:sldMk cId="3853714690" sldId="304"/>
            <ac:spMk id="7" creationId="{B3663BC3-CD9B-788D-53ED-225F39261918}"/>
          </ac:spMkLst>
        </pc:spChg>
        <pc:spChg chg="del">
          <ac:chgData name="Ben Cahill-Nicholls" userId="d035d68d-2c0f-4ef8-877a-83bee564fb82" providerId="ADAL" clId="{599E3F88-4457-45F4-961C-3E93FB47A644}" dt="2024-11-18T13:45:32.382" v="37" actId="478"/>
          <ac:spMkLst>
            <pc:docMk/>
            <pc:sldMk cId="3853714690" sldId="304"/>
            <ac:spMk id="8" creationId="{791EDCBC-1EBC-0313-F097-E656AD40F4E8}"/>
          </ac:spMkLst>
        </pc:spChg>
        <pc:graphicFrameChg chg="del">
          <ac:chgData name="Ben Cahill-Nicholls" userId="d035d68d-2c0f-4ef8-877a-83bee564fb82" providerId="ADAL" clId="{599E3F88-4457-45F4-961C-3E93FB47A644}" dt="2024-11-18T13:45:30.189" v="36" actId="478"/>
          <ac:graphicFrameMkLst>
            <pc:docMk/>
            <pc:sldMk cId="3853714690" sldId="304"/>
            <ac:graphicFrameMk id="4" creationId="{0864E521-B32A-C472-3210-A1381A89D7D0}"/>
          </ac:graphicFrameMkLst>
        </pc:graphicFrameChg>
      </pc:sldChg>
      <pc:sldChg chg="del">
        <pc:chgData name="Ben Cahill-Nicholls" userId="d035d68d-2c0f-4ef8-877a-83bee564fb82" providerId="ADAL" clId="{599E3F88-4457-45F4-961C-3E93FB47A644}" dt="2024-11-18T13:43:44.414" v="0" actId="47"/>
        <pc:sldMkLst>
          <pc:docMk/>
          <pc:sldMk cId="3734834374" sldId="305"/>
        </pc:sldMkLst>
      </pc:sldChg>
      <pc:sldChg chg="del">
        <pc:chgData name="Ben Cahill-Nicholls" userId="d035d68d-2c0f-4ef8-877a-83bee564fb82" providerId="ADAL" clId="{599E3F88-4457-45F4-961C-3E93FB47A644}" dt="2024-11-18T13:45:19.469" v="6" actId="47"/>
        <pc:sldMkLst>
          <pc:docMk/>
          <pc:sldMk cId="32172205" sldId="306"/>
        </pc:sldMkLst>
      </pc:sldChg>
      <pc:sldChg chg="add">
        <pc:chgData name="Ben Cahill-Nicholls" userId="d035d68d-2c0f-4ef8-877a-83bee564fb82" providerId="ADAL" clId="{599E3F88-4457-45F4-961C-3E93FB47A644}" dt="2024-11-18T13:44:42.684" v="2"/>
        <pc:sldMkLst>
          <pc:docMk/>
          <pc:sldMk cId="1526284068" sldId="307"/>
        </pc:sldMkLst>
      </pc:sldChg>
      <pc:sldChg chg="addSp delSp modSp add mod">
        <pc:chgData name="Ben Cahill-Nicholls" userId="d035d68d-2c0f-4ef8-877a-83bee564fb82" providerId="ADAL" clId="{599E3F88-4457-45F4-961C-3E93FB47A644}" dt="2024-11-18T13:54:26.849" v="658" actId="27107"/>
        <pc:sldMkLst>
          <pc:docMk/>
          <pc:sldMk cId="3010215604" sldId="308"/>
        </pc:sldMkLst>
        <pc:spChg chg="del">
          <ac:chgData name="Ben Cahill-Nicholls" userId="d035d68d-2c0f-4ef8-877a-83bee564fb82" providerId="ADAL" clId="{599E3F88-4457-45F4-961C-3E93FB47A644}" dt="2024-11-18T13:53:16.079" v="611" actId="478"/>
          <ac:spMkLst>
            <pc:docMk/>
            <pc:sldMk cId="3010215604" sldId="308"/>
            <ac:spMk id="2" creationId="{04755A5A-90DA-7C0A-B1A8-37754D31C2A1}"/>
          </ac:spMkLst>
        </pc:spChg>
        <pc:spChg chg="add mod">
          <ac:chgData name="Ben Cahill-Nicholls" userId="d035d68d-2c0f-4ef8-877a-83bee564fb82" providerId="ADAL" clId="{599E3F88-4457-45F4-961C-3E93FB47A644}" dt="2024-11-18T13:54:26.849" v="658" actId="27107"/>
          <ac:spMkLst>
            <pc:docMk/>
            <pc:sldMk cId="3010215604" sldId="308"/>
            <ac:spMk id="5" creationId="{1098D607-CF79-97C4-97C5-79DF52FE2864}"/>
          </ac:spMkLst>
        </pc:spChg>
        <pc:picChg chg="del">
          <ac:chgData name="Ben Cahill-Nicholls" userId="d035d68d-2c0f-4ef8-877a-83bee564fb82" providerId="ADAL" clId="{599E3F88-4457-45F4-961C-3E93FB47A644}" dt="2024-11-18T13:53:14.845" v="610" actId="478"/>
          <ac:picMkLst>
            <pc:docMk/>
            <pc:sldMk cId="3010215604" sldId="308"/>
            <ac:picMk id="4" creationId="{75DF39CC-62D7-C4B4-C302-4F0303A30508}"/>
          </ac:picMkLst>
        </pc:picChg>
      </pc:sldChg>
      <pc:sldChg chg="addSp modSp add mod">
        <pc:chgData name="Ben Cahill-Nicholls" userId="d035d68d-2c0f-4ef8-877a-83bee564fb82" providerId="ADAL" clId="{599E3F88-4457-45F4-961C-3E93FB47A644}" dt="2024-11-19T10:37:51.814" v="1767" actId="14100"/>
        <pc:sldMkLst>
          <pc:docMk/>
          <pc:sldMk cId="3686408461" sldId="309"/>
        </pc:sldMkLst>
        <pc:spChg chg="add mod">
          <ac:chgData name="Ben Cahill-Nicholls" userId="d035d68d-2c0f-4ef8-877a-83bee564fb82" providerId="ADAL" clId="{599E3F88-4457-45F4-961C-3E93FB47A644}" dt="2024-11-19T10:37:51.814" v="1767" actId="14100"/>
          <ac:spMkLst>
            <pc:docMk/>
            <pc:sldMk cId="3686408461" sldId="309"/>
            <ac:spMk id="2" creationId="{D18CE995-1D90-876B-5BF9-8835FD49B054}"/>
          </ac:spMkLst>
        </pc:spChg>
        <pc:spChg chg="mod">
          <ac:chgData name="Ben Cahill-Nicholls" userId="d035d68d-2c0f-4ef8-877a-83bee564fb82" providerId="ADAL" clId="{599E3F88-4457-45F4-961C-3E93FB47A644}" dt="2024-11-18T13:56:31.153" v="732" actId="14100"/>
          <ac:spMkLst>
            <pc:docMk/>
            <pc:sldMk cId="3686408461" sldId="309"/>
            <ac:spMk id="5" creationId="{B36D8E4A-1C9F-6F9F-C758-2E45BA65654F}"/>
          </ac:spMkLst>
        </pc:spChg>
      </pc:sldChg>
      <pc:sldChg chg="addSp delSp modSp add mod">
        <pc:chgData name="Ben Cahill-Nicholls" userId="d035d68d-2c0f-4ef8-877a-83bee564fb82" providerId="ADAL" clId="{599E3F88-4457-45F4-961C-3E93FB47A644}" dt="2024-11-19T10:26:18.716" v="1486" actId="1076"/>
        <pc:sldMkLst>
          <pc:docMk/>
          <pc:sldMk cId="3682161422" sldId="310"/>
        </pc:sldMkLst>
        <pc:spChg chg="del">
          <ac:chgData name="Ben Cahill-Nicholls" userId="d035d68d-2c0f-4ef8-877a-83bee564fb82" providerId="ADAL" clId="{599E3F88-4457-45F4-961C-3E93FB47A644}" dt="2024-11-19T10:24:44.123" v="1358" actId="478"/>
          <ac:spMkLst>
            <pc:docMk/>
            <pc:sldMk cId="3682161422" sldId="310"/>
            <ac:spMk id="2" creationId="{499B12EB-757E-7D8D-444C-444FF457CAF4}"/>
          </ac:spMkLst>
        </pc:spChg>
        <pc:spChg chg="add del mod">
          <ac:chgData name="Ben Cahill-Nicholls" userId="d035d68d-2c0f-4ef8-877a-83bee564fb82" providerId="ADAL" clId="{599E3F88-4457-45F4-961C-3E93FB47A644}" dt="2024-11-19T10:24:50.448" v="1360" actId="478"/>
          <ac:spMkLst>
            <pc:docMk/>
            <pc:sldMk cId="3682161422" sldId="310"/>
            <ac:spMk id="4" creationId="{2227D511-75EB-F1AA-C717-33852FC36C9C}"/>
          </ac:spMkLst>
        </pc:spChg>
        <pc:spChg chg="add mod">
          <ac:chgData name="Ben Cahill-Nicholls" userId="d035d68d-2c0f-4ef8-877a-83bee564fb82" providerId="ADAL" clId="{599E3F88-4457-45F4-961C-3E93FB47A644}" dt="2024-11-19T10:26:18.716" v="1486" actId="1076"/>
          <ac:spMkLst>
            <pc:docMk/>
            <pc:sldMk cId="3682161422" sldId="310"/>
            <ac:spMk id="6" creationId="{046F7A1B-D066-482A-F91A-3B25D7AA654E}"/>
          </ac:spMkLst>
        </pc:spChg>
        <pc:graphicFrameChg chg="del">
          <ac:chgData name="Ben Cahill-Nicholls" userId="d035d68d-2c0f-4ef8-877a-83bee564fb82" providerId="ADAL" clId="{599E3F88-4457-45F4-961C-3E93FB47A644}" dt="2024-11-19T10:24:42.217" v="1357" actId="478"/>
          <ac:graphicFrameMkLst>
            <pc:docMk/>
            <pc:sldMk cId="3682161422" sldId="310"/>
            <ac:graphicFrameMk id="7" creationId="{E2EF8EDB-5BA9-D290-F7CF-2B05E1CDEAB2}"/>
          </ac:graphicFrameMkLst>
        </pc:graphicFrameChg>
      </pc:sldChg>
      <pc:sldChg chg="delSp modSp add mod">
        <pc:chgData name="Ben Cahill-Nicholls" userId="d035d68d-2c0f-4ef8-877a-83bee564fb82" providerId="ADAL" clId="{599E3F88-4457-45F4-961C-3E93FB47A644}" dt="2024-11-19T10:35:37.116" v="1573" actId="14100"/>
        <pc:sldMkLst>
          <pc:docMk/>
          <pc:sldMk cId="309928949" sldId="311"/>
        </pc:sldMkLst>
        <pc:spChg chg="mod">
          <ac:chgData name="Ben Cahill-Nicholls" userId="d035d68d-2c0f-4ef8-877a-83bee564fb82" providerId="ADAL" clId="{599E3F88-4457-45F4-961C-3E93FB47A644}" dt="2024-11-19T10:35:37.116" v="1573" actId="14100"/>
          <ac:spMkLst>
            <pc:docMk/>
            <pc:sldMk cId="309928949" sldId="311"/>
            <ac:spMk id="7" creationId="{81F48D22-65D9-A01F-C81E-3B46969C5546}"/>
          </ac:spMkLst>
        </pc:spChg>
        <pc:spChg chg="del">
          <ac:chgData name="Ben Cahill-Nicholls" userId="d035d68d-2c0f-4ef8-877a-83bee564fb82" providerId="ADAL" clId="{599E3F88-4457-45F4-961C-3E93FB47A644}" dt="2024-11-19T10:35:28.749" v="1571" actId="21"/>
          <ac:spMkLst>
            <pc:docMk/>
            <pc:sldMk cId="309928949" sldId="311"/>
            <ac:spMk id="8" creationId="{3CF08FFC-A30C-FD2E-0CFE-4F634642853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lergycharities-my.sharepoint.com/personal/joanna_micklethwaite_clergysupport_org_uk/Documents/Desktop/Annual%20Report%20Graphs%202023%20v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lergycharities-my.sharepoint.com/personal/joanna_micklethwaite_clergysupport_org_uk/Documents/Desktop/Year%20end%202023%20with%20deb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Work Sans" panose="00000500000000000000" pitchFamily="50" charset="0"/>
                <a:ea typeface="+mn-ea"/>
                <a:cs typeface="+mn-cs"/>
              </a:defRPr>
            </a:pPr>
            <a:r>
              <a:rPr lang="en-GB" sz="1800" dirty="0">
                <a:solidFill>
                  <a:srgbClr val="000000"/>
                </a:solidFill>
                <a:latin typeface="Work Sans" panose="00000500000000000000" pitchFamily="50" charset="0"/>
              </a:rPr>
              <a:t>Individual Households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0000"/>
              </a:solidFill>
              <a:latin typeface="Work Sans" panose="00000500000000000000" pitchFamily="50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Households!$B$21</c:f>
              <c:strCache>
                <c:ptCount val="1"/>
                <c:pt idx="0">
                  <c:v>Households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Households!$A$24:$A$29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Households!$B$24:$B$29</c:f>
              <c:numCache>
                <c:formatCode>General</c:formatCode>
                <c:ptCount val="6"/>
                <c:pt idx="0">
                  <c:v>547</c:v>
                </c:pt>
                <c:pt idx="1">
                  <c:v>1071</c:v>
                </c:pt>
                <c:pt idx="2">
                  <c:v>1318</c:v>
                </c:pt>
                <c:pt idx="3">
                  <c:v>1612</c:v>
                </c:pt>
                <c:pt idx="4">
                  <c:v>2318</c:v>
                </c:pt>
                <c:pt idx="5">
                  <c:v>2711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F-457C-89CF-EDAD58D31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488026623"/>
        <c:axId val="1488029535"/>
      </c:barChart>
      <c:catAx>
        <c:axId val="148802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8029535"/>
        <c:crosses val="autoZero"/>
        <c:auto val="1"/>
        <c:lblAlgn val="ctr"/>
        <c:lblOffset val="100"/>
        <c:noMultiLvlLbl val="0"/>
      </c:catAx>
      <c:valAx>
        <c:axId val="1488029535"/>
        <c:scaling>
          <c:orientation val="minMax"/>
          <c:max val="27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8026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GB" sz="1800" dirty="0">
                <a:solidFill>
                  <a:srgbClr val="000000"/>
                </a:solidFill>
              </a:rPr>
              <a:t>Number of individual grants approved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'Grants number'!$B$29</c:f>
              <c:strCache>
                <c:ptCount val="1"/>
                <c:pt idx="0">
                  <c:v>Approvals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'Grants number'!$A$30:$A$35</c:f>
              <c:numCache>
                <c:formatCode>General</c:formatCode>
                <c:ptCount val="6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</c:numCache>
            </c:numRef>
          </c:cat>
          <c:val>
            <c:numRef>
              <c:f>'Grants number'!$B$30:$B$35</c:f>
              <c:numCache>
                <c:formatCode>General</c:formatCode>
                <c:ptCount val="6"/>
                <c:pt idx="0" formatCode="0">
                  <c:v>6802</c:v>
                </c:pt>
                <c:pt idx="1">
                  <c:v>5415</c:v>
                </c:pt>
                <c:pt idx="2">
                  <c:v>3533</c:v>
                </c:pt>
                <c:pt idx="3">
                  <c:v>2435</c:v>
                </c:pt>
                <c:pt idx="4">
                  <c:v>1605</c:v>
                </c:pt>
                <c:pt idx="5">
                  <c:v>1185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1-4309-A292-A02D91FD0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430219743"/>
        <c:axId val="430223487"/>
      </c:barChart>
      <c:catAx>
        <c:axId val="430219743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Work Sans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430223487"/>
        <c:crosses val="autoZero"/>
        <c:auto val="1"/>
        <c:lblAlgn val="ctr"/>
        <c:lblOffset val="100"/>
        <c:noMultiLvlLbl val="0"/>
      </c:catAx>
      <c:valAx>
        <c:axId val="430223487"/>
        <c:scaling>
          <c:orientation val="minMax"/>
          <c:max val="6805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219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'Households helped'!$L$2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'Households helped'!$K$3:$K$10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'Households helped'!$L$3:$L$10</c:f>
              <c:numCache>
                <c:formatCode>General</c:formatCode>
                <c:ptCount val="8"/>
                <c:pt idx="0">
                  <c:v>1033</c:v>
                </c:pt>
                <c:pt idx="1">
                  <c:v>1052</c:v>
                </c:pt>
                <c:pt idx="2">
                  <c:v>1071</c:v>
                </c:pt>
                <c:pt idx="3">
                  <c:v>1318</c:v>
                </c:pt>
                <c:pt idx="4">
                  <c:v>1608</c:v>
                </c:pt>
                <c:pt idx="5">
                  <c:v>2318</c:v>
                </c:pt>
                <c:pt idx="6">
                  <c:v>2711</c:v>
                </c:pt>
                <c:pt idx="7">
                  <c:v>2373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2-4106-B08F-DE5B7D7311A6}"/>
            </c:ext>
          </c:extLst>
        </c:ser>
        <c:ser>
          <c:idx val="1"/>
          <c:order val="1"/>
          <c:tx>
            <c:strRef>
              <c:f>'Households helped'!$M$2</c:f>
              <c:strCache>
                <c:ptCount val="1"/>
                <c:pt idx="0">
                  <c:v>Projected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'Households helped'!$K$3:$K$10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'Households helped'!$M$3:$M$10</c:f>
              <c:numCache>
                <c:formatCode>General</c:formatCode>
                <c:ptCount val="8"/>
                <c:pt idx="7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2-4106-B08F-DE5B7D731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59858047"/>
        <c:axId val="1159859007"/>
      </c:barChart>
      <c:catAx>
        <c:axId val="115985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859007"/>
        <c:crosses val="autoZero"/>
        <c:auto val="1"/>
        <c:lblAlgn val="ctr"/>
        <c:lblOffset val="100"/>
        <c:noMultiLvlLbl val="0"/>
      </c:catAx>
      <c:valAx>
        <c:axId val="1159859007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858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Purposes!$AL$9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Purposes!$AK$10:$AK$15</c:f>
              <c:strCache>
                <c:ptCount val="6"/>
                <c:pt idx="0">
                  <c:v>Car related costs</c:v>
                </c:pt>
                <c:pt idx="1">
                  <c:v>General living expenses (max £500)</c:v>
                </c:pt>
                <c:pt idx="2">
                  <c:v>General living expenses (max £3k)</c:v>
                </c:pt>
                <c:pt idx="3">
                  <c:v>Energy costs</c:v>
                </c:pt>
                <c:pt idx="4">
                  <c:v>Holidays</c:v>
                </c:pt>
                <c:pt idx="5">
                  <c:v>All other grants</c:v>
                </c:pt>
              </c:strCache>
            </c:strRef>
          </c:cat>
          <c:val>
            <c:numRef>
              <c:f>Purposes!$AL$10:$AL$15</c:f>
              <c:numCache>
                <c:formatCode>_-"£"* #,##0_-;\-"£"* #,##0_-;_-"£"* "-"??_-;_-@_-</c:formatCode>
                <c:ptCount val="6"/>
                <c:pt idx="0">
                  <c:v>648257.72</c:v>
                </c:pt>
                <c:pt idx="1">
                  <c:v>244507</c:v>
                </c:pt>
                <c:pt idx="2">
                  <c:v>629989</c:v>
                </c:pt>
                <c:pt idx="3">
                  <c:v>217391</c:v>
                </c:pt>
                <c:pt idx="4">
                  <c:v>1989721</c:v>
                </c:pt>
                <c:pt idx="5">
                  <c:v>2512590.21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4-4DE8-8890-FEE95F6A70D8}"/>
            </c:ext>
          </c:extLst>
        </c:ser>
        <c:ser>
          <c:idx val="1"/>
          <c:order val="1"/>
          <c:tx>
            <c:strRef>
              <c:f>Purposes!$AN$9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Purposes!$AK$10:$AK$15</c:f>
              <c:strCache>
                <c:ptCount val="6"/>
                <c:pt idx="0">
                  <c:v>Car related costs</c:v>
                </c:pt>
                <c:pt idx="1">
                  <c:v>General living expenses (max £500)</c:v>
                </c:pt>
                <c:pt idx="2">
                  <c:v>General living expenses (max £3k)</c:v>
                </c:pt>
                <c:pt idx="3">
                  <c:v>Energy costs</c:v>
                </c:pt>
                <c:pt idx="4">
                  <c:v>Holidays</c:v>
                </c:pt>
                <c:pt idx="5">
                  <c:v>All other grants</c:v>
                </c:pt>
              </c:strCache>
            </c:strRef>
          </c:cat>
          <c:val>
            <c:numRef>
              <c:f>Purposes!$AN$10:$AN$15</c:f>
              <c:numCache>
                <c:formatCode>_-"£"* #,##0_-;\-"£"* #,##0_-;_-"£"* "-"??_-;_-@_-</c:formatCode>
                <c:ptCount val="6"/>
                <c:pt idx="0">
                  <c:v>459925.07000000007</c:v>
                </c:pt>
                <c:pt idx="1">
                  <c:v>188795.12</c:v>
                </c:pt>
                <c:pt idx="2">
                  <c:v>529842</c:v>
                </c:pt>
                <c:pt idx="3">
                  <c:v>253146</c:v>
                </c:pt>
                <c:pt idx="4">
                  <c:v>1516875.2</c:v>
                </c:pt>
                <c:pt idx="5">
                  <c:v>1854719.4300000016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A4-4DE8-8890-FEE95F6A7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95401360"/>
        <c:axId val="617993952"/>
      </c:barChart>
      <c:catAx>
        <c:axId val="39540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993952"/>
        <c:crosses val="autoZero"/>
        <c:auto val="1"/>
        <c:lblAlgn val="ctr"/>
        <c:lblOffset val="100"/>
        <c:noMultiLvlLbl val="0"/>
      </c:catAx>
      <c:valAx>
        <c:axId val="617993952"/>
        <c:scaling>
          <c:orientation val="minMax"/>
          <c:max val="25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&quot;£&quot;* #,##0_-;\-&quot;£&quot;* #,##0_-;_-&quot;£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0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Diocese!$BH$2</c:f>
              <c:strCache>
                <c:ptCount val="1"/>
                <c:pt idx="0">
                  <c:v>B&amp;L + PTO grants £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Diocese!$BB$3:$BB$12</c:f>
              <c:strCache>
                <c:ptCount val="10"/>
                <c:pt idx="0">
                  <c:v>Blackburn</c:v>
                </c:pt>
                <c:pt idx="1">
                  <c:v>Coventry</c:v>
                </c:pt>
                <c:pt idx="2">
                  <c:v>Durham</c:v>
                </c:pt>
                <c:pt idx="3">
                  <c:v>Gloucester</c:v>
                </c:pt>
                <c:pt idx="4">
                  <c:v>Leicester</c:v>
                </c:pt>
                <c:pt idx="5">
                  <c:v>London</c:v>
                </c:pt>
                <c:pt idx="6">
                  <c:v>Sheffield</c:v>
                </c:pt>
                <c:pt idx="7">
                  <c:v>Southwell &amp; Nottingham</c:v>
                </c:pt>
                <c:pt idx="8">
                  <c:v>St. Albans</c:v>
                </c:pt>
                <c:pt idx="9">
                  <c:v>Winchester</c:v>
                </c:pt>
              </c:strCache>
            </c:strRef>
          </c:cat>
          <c:val>
            <c:numRef>
              <c:f>Diocese!$BH$3:$BH$12</c:f>
              <c:numCache>
                <c:formatCode>_-"£"* #,##0_-;\-"£"* #,##0_-;_-"£"* "-"??_-;_-@_-</c:formatCode>
                <c:ptCount val="10"/>
                <c:pt idx="0">
                  <c:v>128337</c:v>
                </c:pt>
                <c:pt idx="1">
                  <c:v>111337</c:v>
                </c:pt>
                <c:pt idx="2">
                  <c:v>125965</c:v>
                </c:pt>
                <c:pt idx="3">
                  <c:v>92131</c:v>
                </c:pt>
                <c:pt idx="4">
                  <c:v>161253.43000000002</c:v>
                </c:pt>
                <c:pt idx="5">
                  <c:v>465145.5</c:v>
                </c:pt>
                <c:pt idx="6">
                  <c:v>115495</c:v>
                </c:pt>
                <c:pt idx="7">
                  <c:v>106352</c:v>
                </c:pt>
                <c:pt idx="8">
                  <c:v>177992</c:v>
                </c:pt>
                <c:pt idx="9">
                  <c:v>149079.25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09-4B25-9521-312942E37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279183167"/>
        <c:axId val="1279184127"/>
      </c:barChart>
      <c:scatterChart>
        <c:scatterStyle val="lineMarker"/>
        <c:varyColors val="0"/>
        <c:ser>
          <c:idx val="1"/>
          <c:order val="1"/>
          <c:tx>
            <c:strRef>
              <c:f>Diocese!$BJ$2</c:f>
              <c:strCache>
                <c:ptCount val="1"/>
                <c:pt idx="0">
                  <c:v>% clergy households supported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60325">
                <a:solidFill>
                  <a:schemeClr val="accent2"/>
                </a:solidFill>
              </a:ln>
              <a:effectLst/>
            </c:spPr>
          </c:marker>
          <c:xVal>
            <c:strRef>
              <c:f>Diocese!$BB$3:$BB$12</c:f>
              <c:strCache>
                <c:ptCount val="10"/>
                <c:pt idx="0">
                  <c:v>Blackburn</c:v>
                </c:pt>
                <c:pt idx="1">
                  <c:v>Coventry</c:v>
                </c:pt>
                <c:pt idx="2">
                  <c:v>Durham</c:v>
                </c:pt>
                <c:pt idx="3">
                  <c:v>Gloucester</c:v>
                </c:pt>
                <c:pt idx="4">
                  <c:v>Leicester</c:v>
                </c:pt>
                <c:pt idx="5">
                  <c:v>London</c:v>
                </c:pt>
                <c:pt idx="6">
                  <c:v>Sheffield</c:v>
                </c:pt>
                <c:pt idx="7">
                  <c:v>Southwell &amp; Nottingham</c:v>
                </c:pt>
                <c:pt idx="8">
                  <c:v>St. Albans</c:v>
                </c:pt>
                <c:pt idx="9">
                  <c:v>Winchester</c:v>
                </c:pt>
              </c:strCache>
            </c:strRef>
          </c:xVal>
          <c:yVal>
            <c:numRef>
              <c:f>Diocese!$BJ$3:$BJ$12</c:f>
              <c:numCache>
                <c:formatCode>0%</c:formatCode>
                <c:ptCount val="10"/>
                <c:pt idx="0">
                  <c:v>0.29864253393665158</c:v>
                </c:pt>
                <c:pt idx="1">
                  <c:v>0.28915662650602408</c:v>
                </c:pt>
                <c:pt idx="2">
                  <c:v>0.30481283422459893</c:v>
                </c:pt>
                <c:pt idx="3">
                  <c:v>0.2711864406779661</c:v>
                </c:pt>
                <c:pt idx="4">
                  <c:v>0.3532934131736527</c:v>
                </c:pt>
                <c:pt idx="5">
                  <c:v>0.25871313672922253</c:v>
                </c:pt>
                <c:pt idx="6">
                  <c:v>0.30625000000000002</c:v>
                </c:pt>
                <c:pt idx="7">
                  <c:v>0.35616438356164382</c:v>
                </c:pt>
                <c:pt idx="8">
                  <c:v>0.25913621262458469</c:v>
                </c:pt>
                <c:pt idx="9">
                  <c:v>0.33004926108374383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09-4B25-9521-312942E37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5644415"/>
        <c:axId val="1475649215"/>
      </c:scatterChart>
      <c:catAx>
        <c:axId val="127918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184127"/>
        <c:crosses val="autoZero"/>
        <c:auto val="1"/>
        <c:lblAlgn val="ctr"/>
        <c:lblOffset val="100"/>
        <c:noMultiLvlLbl val="0"/>
      </c:catAx>
      <c:valAx>
        <c:axId val="1279184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&quot;£&quot;* #,##0_-;\-&quot;£&quot;* #,##0_-;_-&quot;£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183167"/>
        <c:crosses val="autoZero"/>
        <c:crossBetween val="between"/>
      </c:valAx>
      <c:valAx>
        <c:axId val="1475649215"/>
        <c:scaling>
          <c:orientation val="minMax"/>
          <c:max val="0.36000000000000004"/>
          <c:min val="0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5644415"/>
        <c:crosses val="max"/>
        <c:crossBetween val="midCat"/>
      </c:valAx>
      <c:valAx>
        <c:axId val="1475644415"/>
        <c:scaling>
          <c:orientation val="minMax"/>
        </c:scaling>
        <c:delete val="1"/>
        <c:axPos val="t"/>
        <c:majorTickMark val="out"/>
        <c:minorTickMark val="none"/>
        <c:tickLblPos val="nextTo"/>
        <c:crossAx val="1475649215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0.81944</cdr:x>
      <cdr:y>0.20023</cdr:y>
    </cdr:from>
    <cdr:to>
      <cdr:x>0.93194</cdr:x>
      <cdr:y>0.5529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858740E-0D10-A0BB-3FB7-8A13F44A07A1}"/>
            </a:ext>
          </a:extLst>
        </cdr:cNvPr>
        <cdr:cNvSpPr txBox="1"/>
      </cdr:nvSpPr>
      <cdr:spPr>
        <a:xfrm xmlns:a="http://schemas.openxmlformats.org/drawingml/2006/main">
          <a:off x="3746500" y="558800"/>
          <a:ext cx="514350" cy="984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A74B5-45F9-4A8D-9E14-6A7D6909BE22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B7643-4DCA-46D8-80AF-A90553C87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22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362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054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57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5F08B-B972-456A-9FDA-561417DDD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49D1B-DEF0-7A4E-C1E8-1950FBF68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8B4D0-70AF-656B-B235-10BCD5560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3D099-8C6D-A9FC-9C5D-395E3E893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69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8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105B-BB73-BE45-1437-3EEF9DE70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AD7DB-2AB6-46E0-CE31-7B4493298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7CD6E-36A9-F9B3-5E24-3FB89951B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32EFE-4211-E743-CE5B-A9B6A2BE66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3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12C74-508A-7ACC-34C4-2433E5E3A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52D55-CBD4-A929-E405-FEE4DA37C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22A3F-D2CF-C4BA-C985-729C94AFB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095FC-14B7-E064-58AB-229F656C7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9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1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81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7FB3-E607-D2DD-7621-0B7C29BA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2CA94-8850-95B3-DF78-16F0CCE0B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BFDE9-F8AA-DA85-F129-37D5A9DC1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2F8B0-4250-91B8-7BA9-5502C5DD44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13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A66B2-C0F9-6465-06E3-89AA37C8D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749EDB-0DB0-9097-BC5E-535155338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7CDA7-9ED3-3B1D-A1D5-B5BFBEDE6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8F279-CED4-22CE-F013-CDCB11E96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26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2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B7643-4DCA-46D8-80AF-A90553C875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51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4421"/>
            <a:ext cx="9144000" cy="1835542"/>
          </a:xfrm>
        </p:spPr>
        <p:txBody>
          <a:bodyPr anchor="b">
            <a:normAutofit/>
          </a:bodyPr>
          <a:lstStyle>
            <a:lvl1pPr algn="l">
              <a:defRPr sz="4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Work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Work Sans" panose="00000500000000000000" pitchFamily="50" charset="0"/>
              </a:defRPr>
            </a:lvl1pPr>
          </a:lstStyle>
          <a:p>
            <a:fld id="{5944F489-E86B-4EAA-811B-B034291DC474}" type="datetimeFigureOut">
              <a:rPr lang="en-GB" smtClean="0"/>
              <a:pPr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Work Sans" panose="00000500000000000000" pitchFamily="50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Work Sans" panose="00000500000000000000" pitchFamily="50" charset="0"/>
              </a:defRPr>
            </a:lvl1pPr>
          </a:lstStyle>
          <a:p>
            <a:fld id="{D63D219C-D112-44EC-AABE-D9678A035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7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814268" y="1633993"/>
            <a:ext cx="4679325" cy="4436828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pPr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www.clergysupport.org.uk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95020" y="1597757"/>
            <a:ext cx="5403629" cy="44370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11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24037"/>
            <a:ext cx="3932237" cy="1600200"/>
          </a:xfrm>
        </p:spPr>
        <p:txBody>
          <a:bodyPr anchor="b"/>
          <a:lstStyle>
            <a:lvl1pPr>
              <a:defRPr sz="32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455718"/>
            <a:ext cx="3932237" cy="24132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72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24037"/>
            <a:ext cx="3932237" cy="1600200"/>
          </a:xfrm>
        </p:spPr>
        <p:txBody>
          <a:bodyPr anchor="b"/>
          <a:lstStyle>
            <a:lvl1pPr>
              <a:defRPr sz="32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431968"/>
            <a:ext cx="3932237" cy="24370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04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6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6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4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86" y="365125"/>
            <a:ext cx="8973113" cy="1080655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9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90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86" y="365125"/>
            <a:ext cx="8973113" cy="1080655"/>
          </a:xfrm>
        </p:spPr>
        <p:txBody>
          <a:bodyPr>
            <a:normAutofit/>
          </a:bodyPr>
          <a:lstStyle>
            <a:lvl1pPr>
              <a:defRPr sz="36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16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276" y="365125"/>
            <a:ext cx="8978524" cy="1149351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9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85" y="412626"/>
            <a:ext cx="9186869" cy="1080655"/>
          </a:xfrm>
        </p:spPr>
        <p:txBody>
          <a:bodyPr>
            <a:normAutofit/>
          </a:bodyPr>
          <a:lstStyle>
            <a:lvl1pPr>
              <a:defRPr sz="3600">
                <a:latin typeface="Work Sans SemiBold" panose="000007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93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7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pPr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www.clergysupport.org.uk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340211" y="1633993"/>
            <a:ext cx="2153382" cy="215444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3986" y="3792415"/>
            <a:ext cx="2156225" cy="215897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862452" y="3794101"/>
            <a:ext cx="2155565" cy="2154448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21993" y="1633993"/>
            <a:ext cx="2155565" cy="2154448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99367" y="1633993"/>
            <a:ext cx="2155565" cy="215444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65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F489-E86B-4EAA-811B-B034291DC474}" type="datetimeFigureOut">
              <a:rPr lang="en-GB" smtClean="0"/>
              <a:pPr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www.clergysupport.org.uk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219C-D112-44EC-AABE-D9678A035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744769" y="3958862"/>
            <a:ext cx="2354570" cy="235334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405814" y="1633994"/>
            <a:ext cx="2321371" cy="2320168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471246" y="3947266"/>
            <a:ext cx="2354570" cy="235334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124053" y="1614160"/>
            <a:ext cx="2321371" cy="232016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81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5276" y="365125"/>
            <a:ext cx="8978524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Work Sans" panose="00000500000000000000" pitchFamily="50" charset="0"/>
              </a:defRPr>
            </a:lvl1pPr>
          </a:lstStyle>
          <a:p>
            <a:fld id="{5944F489-E86B-4EAA-811B-B034291DC474}" type="datetimeFigureOut">
              <a:rPr lang="en-GB" smtClean="0"/>
              <a:pPr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Work Sans" panose="00000500000000000000" pitchFamily="50" charset="0"/>
              </a:defRPr>
            </a:lvl1pPr>
          </a:lstStyle>
          <a:p>
            <a:r>
              <a:rPr lang="en-GB" dirty="0"/>
              <a:t>www.clergysupport.org.uk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Work Sans" panose="00000500000000000000" pitchFamily="50" charset="0"/>
              </a:defRPr>
            </a:lvl1pPr>
          </a:lstStyle>
          <a:p>
            <a:fld id="{D63D219C-D112-44EC-AABE-D9678A03569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7346" r="8854" b="19814"/>
          <a:stretch/>
        </p:blipFill>
        <p:spPr>
          <a:xfrm>
            <a:off x="348541" y="365125"/>
            <a:ext cx="1397132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1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Work Sans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Work Sans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rants@clergysupport.org.u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en.cahill-nicholls@clergysupport.org.uk" TargetMode="External"/><Relationship Id="rId4" Type="http://schemas.openxmlformats.org/officeDocument/2006/relationships/hyperlink" Target="http://www.clergysupport.org.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683" y="2156723"/>
            <a:ext cx="4776787" cy="278606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D5D32"/>
                </a:solidFill>
              </a:rPr>
              <a:t>Clergy spend their lives serving others.</a:t>
            </a:r>
            <a:br>
              <a:rPr lang="en-US" sz="4000" dirty="0">
                <a:solidFill>
                  <a:srgbClr val="FD5D32"/>
                </a:solidFill>
              </a:rPr>
            </a:br>
            <a:r>
              <a:rPr lang="en-US" sz="4000" dirty="0">
                <a:solidFill>
                  <a:srgbClr val="7030A0"/>
                </a:solidFill>
              </a:rPr>
              <a:t>Clergy Support Trust exists to serve them.</a:t>
            </a:r>
            <a:endParaRPr lang="en-GB" sz="40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r="7766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346548" y="1450368"/>
            <a:ext cx="4350295" cy="43716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01263" y="1445781"/>
            <a:ext cx="4255393" cy="4376276"/>
          </a:xfrm>
          <a:prstGeom prst="rect">
            <a:avLst/>
          </a:prstGeom>
          <a:solidFill>
            <a:srgbClr val="FD5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4863" y="280996"/>
            <a:ext cx="8978524" cy="1080655"/>
          </a:xfrm>
        </p:spPr>
        <p:txBody>
          <a:bodyPr/>
          <a:lstStyle/>
          <a:p>
            <a:r>
              <a:rPr lang="en-US" dirty="0"/>
              <a:t>Services and resources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74" y="3605887"/>
            <a:ext cx="2080683" cy="221617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27761" r="5865" b="28099"/>
          <a:stretch/>
        </p:blipFill>
        <p:spPr>
          <a:xfrm>
            <a:off x="6355645" y="1445780"/>
            <a:ext cx="2153420" cy="2154447"/>
          </a:xfr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088364" y="3690758"/>
            <a:ext cx="2219329" cy="150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Debt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support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93093" y="3682450"/>
            <a:ext cx="2219329" cy="150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Sleepstation insomnia therapy 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509066" y="2732434"/>
            <a:ext cx="2219329" cy="150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Resource Bank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342582" y="3805827"/>
            <a:ext cx="2219329" cy="150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299361" y="2378325"/>
            <a:ext cx="2219329" cy="150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Talking therapies &amp; coaching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319745" y="3881685"/>
            <a:ext cx="2219329" cy="150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pic>
        <p:nvPicPr>
          <p:cNvPr id="12" name="Picture Placeholder 11" descr="Elderly man in counseling">
            <a:extLst>
              <a:ext uri="{FF2B5EF4-FFF2-40B4-BE49-F238E27FC236}">
                <a16:creationId xmlns:a16="http://schemas.microsoft.com/office/drawing/2014/main" id="{F43C6DA8-A4BC-49C3-8657-F78977C757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r="16716"/>
          <a:stretch>
            <a:fillRect/>
          </a:stretch>
        </p:blipFill>
        <p:spPr>
          <a:xfrm>
            <a:off x="2098344" y="1449227"/>
            <a:ext cx="2169465" cy="2159000"/>
          </a:xfrm>
        </p:spPr>
      </p:pic>
      <p:pic>
        <p:nvPicPr>
          <p:cNvPr id="22" name="Picture 21" descr="Person using laptop">
            <a:extLst>
              <a:ext uri="{FF2B5EF4-FFF2-40B4-BE49-F238E27FC236}">
                <a16:creationId xmlns:a16="http://schemas.microsoft.com/office/drawing/2014/main" id="{B38AE4B6-B613-070E-D7BC-EBAA3F8DC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/>
          <a:stretch/>
        </p:blipFill>
        <p:spPr>
          <a:xfrm>
            <a:off x="8486229" y="3630676"/>
            <a:ext cx="2237264" cy="21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A6A3FC8-D497-2197-045E-2401A8C4FE50}"/>
              </a:ext>
            </a:extLst>
          </p:cNvPr>
          <p:cNvGraphicFramePr>
            <a:graphicFrameLocks/>
          </p:cNvGraphicFramePr>
          <p:nvPr/>
        </p:nvGraphicFramePr>
        <p:xfrm>
          <a:off x="301926" y="1414731"/>
          <a:ext cx="11602528" cy="5348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C38889-B14E-102D-1F3A-E1DC34AA5EA4}"/>
              </a:ext>
            </a:extLst>
          </p:cNvPr>
          <p:cNvSpPr txBox="1"/>
          <p:nvPr/>
        </p:nvSpPr>
        <p:spPr>
          <a:xfrm>
            <a:off x="2760453" y="370936"/>
            <a:ext cx="755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Popular grant categories by value</a:t>
            </a:r>
            <a:endParaRPr lang="en-GB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6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  <a:endParaRPr lang="en-GB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375276" y="1393218"/>
            <a:ext cx="8379810" cy="50638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7030A0"/>
                </a:solidFill>
              </a:rPr>
              <a:t>Serving clergy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7030A0"/>
                </a:solidFill>
              </a:rPr>
              <a:t>Retired clergy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7030A0"/>
                </a:solidFill>
              </a:rPr>
              <a:t>Spouses</a:t>
            </a:r>
            <a:r>
              <a:rPr lang="en-GB" sz="2000" dirty="0">
                <a:solidFill>
                  <a:srgbClr val="7030A0"/>
                </a:solidFill>
              </a:rPr>
              <a:t> and partners		  </a:t>
            </a:r>
            <a:r>
              <a:rPr lang="en-US" sz="2000" i="1" dirty="0">
                <a:solidFill>
                  <a:srgbClr val="7030A0"/>
                </a:solidFill>
              </a:rPr>
              <a:t>some variations in programme</a:t>
            </a: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Former partners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Dependent children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[Ordinands]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D5D32"/>
                </a:solidFill>
              </a:rPr>
              <a:t>£16k savings if property-owner (for grants)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D5D32"/>
                </a:solidFill>
              </a:rPr>
              <a:t>£200k savings if no property (for grants)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D5D32"/>
                </a:solidFill>
              </a:rPr>
              <a:t>Additional means-testing for Financial Support Grants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rgbClr val="FD5D3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u="sng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0" y="1445780"/>
            <a:ext cx="10886" cy="22098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34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B32CD-F54F-B7A5-009E-9DF82CE5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BAB4DE-E49C-DDE2-FD81-69EBBE5F4C18}"/>
              </a:ext>
            </a:extLst>
          </p:cNvPr>
          <p:cNvSpPr txBox="1"/>
          <p:nvPr/>
        </p:nvSpPr>
        <p:spPr>
          <a:xfrm>
            <a:off x="2760453" y="370936"/>
            <a:ext cx="846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Dioceses with highest application rates</a:t>
            </a:r>
            <a:endParaRPr lang="en-GB" sz="3200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C117D5-1C50-93FC-9118-4F1308CD1A87}"/>
              </a:ext>
            </a:extLst>
          </p:cNvPr>
          <p:cNvGraphicFramePr>
            <a:graphicFrameLocks/>
          </p:cNvGraphicFramePr>
          <p:nvPr/>
        </p:nvGraphicFramePr>
        <p:xfrm>
          <a:off x="223283" y="1828801"/>
          <a:ext cx="11674549" cy="484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4630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E133-7555-E606-1915-604BC3AE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813" y="214964"/>
            <a:ext cx="8973113" cy="108065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 Diocese of Peterborough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03D924-2769-1707-C5E3-805DF1B0E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152" y="1367961"/>
            <a:ext cx="8973113" cy="39332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17% of clergy supported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D5D32"/>
                </a:solidFill>
              </a:rPr>
              <a:t>In 2023, 68 grants for 32 households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7030A0"/>
                </a:solidFill>
              </a:rPr>
              <a:t>49 dependent children in households supported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FD5D32"/>
                </a:solidFill>
              </a:rPr>
              <a:t>Almost all grants were Emergency &amp; Wellbeing, but with some Health, Financial Support &amp; Wellbeing Support Grants accessed</a:t>
            </a:r>
          </a:p>
        </p:txBody>
      </p:sp>
    </p:spTree>
    <p:extLst>
      <p:ext uri="{BB962C8B-B14F-4D97-AF65-F5344CB8AC3E}">
        <p14:creationId xmlns:p14="http://schemas.microsoft.com/office/powerpoint/2010/main" val="385371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D51E9E-FAE0-DCAE-7A46-55984CC919E0}"/>
              </a:ext>
            </a:extLst>
          </p:cNvPr>
          <p:cNvSpPr txBox="1"/>
          <p:nvPr/>
        </p:nvSpPr>
        <p:spPr>
          <a:xfrm>
            <a:off x="650240" y="1809260"/>
            <a:ext cx="11541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Work Sans" pitchFamily="2" charset="0"/>
              </a:rPr>
              <a:t>Possible areas for reflection and discussion:</a:t>
            </a:r>
          </a:p>
          <a:p>
            <a:endParaRPr lang="en-GB" sz="3200" dirty="0">
              <a:latin typeface="Work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96C5F-C64E-9D37-4E82-2D7D53B1DDF0}"/>
              </a:ext>
            </a:extLst>
          </p:cNvPr>
          <p:cNvSpPr txBox="1"/>
          <p:nvPr/>
        </p:nvSpPr>
        <p:spPr>
          <a:xfrm>
            <a:off x="926360" y="2618556"/>
            <a:ext cx="11176000" cy="27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D5D32"/>
                </a:solidFill>
              </a:rPr>
              <a:t>What does sustained, sustainable wellbeing look like?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7030A0"/>
                </a:solidFill>
              </a:rPr>
              <a:t>How much are these challenges about the stipend?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D5D32"/>
                </a:solidFill>
              </a:rPr>
              <a:t>What else might help? Who should do it?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7030A0"/>
                </a:solidFill>
              </a:rPr>
              <a:t>What are the specific, local or diocesan factors here?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D5D32"/>
                </a:solidFill>
              </a:rPr>
              <a:t>What should CST be saying to the national Church?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7030A0"/>
                </a:solidFill>
              </a:rPr>
              <a:t>How have recent events affected us? What more can be done?</a:t>
            </a:r>
          </a:p>
        </p:txBody>
      </p:sp>
    </p:spTree>
    <p:extLst>
      <p:ext uri="{BB962C8B-B14F-4D97-AF65-F5344CB8AC3E}">
        <p14:creationId xmlns:p14="http://schemas.microsoft.com/office/powerpoint/2010/main" val="79827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How to get in touch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0686" y="1561400"/>
            <a:ext cx="8973112" cy="45465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Grants &amp; Services Team</a:t>
            </a:r>
          </a:p>
          <a:p>
            <a:pPr marL="0" indent="0">
              <a:buNone/>
            </a:pPr>
            <a:r>
              <a:rPr lang="en-US" dirty="0"/>
              <a:t>Call  </a:t>
            </a:r>
            <a:r>
              <a:rPr lang="en-US" sz="1400" dirty="0"/>
              <a:t> </a:t>
            </a:r>
            <a:r>
              <a:rPr lang="en-US" dirty="0"/>
              <a:t>  </a:t>
            </a:r>
            <a:r>
              <a:rPr lang="en-US" dirty="0">
                <a:latin typeface="Work Sans" pitchFamily="2" charset="0"/>
              </a:rPr>
              <a:t>0800 389 5192</a:t>
            </a:r>
          </a:p>
          <a:p>
            <a:pPr marL="0" indent="0">
              <a:buNone/>
            </a:pPr>
            <a:r>
              <a:rPr lang="en-US" dirty="0"/>
              <a:t>Email  </a:t>
            </a:r>
            <a:r>
              <a:rPr lang="en-US" dirty="0">
                <a:hlinkClick r:id="rId3"/>
              </a:rPr>
              <a:t>grants@clergysupport.org.uk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Apply  </a:t>
            </a:r>
            <a:r>
              <a:rPr lang="en-US" dirty="0">
                <a:hlinkClick r:id="rId4"/>
              </a:rPr>
              <a:t>www.clergysupport.org.uk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The Revd Ben Cahill-Nicholls </a:t>
            </a:r>
            <a:r>
              <a:rPr lang="en-US" dirty="0"/>
              <a:t>(Chief Executive)</a:t>
            </a:r>
          </a:p>
          <a:p>
            <a:pPr marL="0" indent="0">
              <a:buNone/>
            </a:pPr>
            <a:r>
              <a:rPr lang="en-US" dirty="0"/>
              <a:t>Call	   07718 613217</a:t>
            </a:r>
          </a:p>
          <a:p>
            <a:pPr marL="0" indent="0">
              <a:buNone/>
            </a:pPr>
            <a:r>
              <a:rPr lang="en-US" dirty="0"/>
              <a:t>Email   </a:t>
            </a:r>
            <a:r>
              <a:rPr lang="en-US" dirty="0">
                <a:hlinkClick r:id="rId5"/>
              </a:rPr>
              <a:t>ben.cahill-nicholls@clergysupport.org.uk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EA	   Elizabeth Aveling – 020 7340 2834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1312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28601-0E47-41F6-90CB-FA7D253D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8D607-CF79-97C4-97C5-79DF52FE2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18" y="1701479"/>
            <a:ext cx="9144000" cy="4198716"/>
          </a:xfrm>
        </p:spPr>
        <p:txBody>
          <a:bodyPr>
            <a:no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Work Sans" pitchFamily="2" charset="0"/>
              </a:rPr>
              <a:t>I was hungry and you gave me food, I was thirsty and you gave me something to drink, I was a stranger and you welcomed me, I was naked and you gave me clothing, I was sick and you took care of me, I was in prison and you visited me.</a:t>
            </a:r>
            <a:br>
              <a:rPr lang="en-US" sz="3600" b="0" i="0" dirty="0">
                <a:solidFill>
                  <a:srgbClr val="000000"/>
                </a:solidFill>
                <a:effectLst/>
                <a:latin typeface="Work Sans" pitchFamily="2" charset="0"/>
              </a:rPr>
            </a:br>
            <a:r>
              <a:rPr lang="en-US" sz="3600" b="0" i="0" dirty="0">
                <a:solidFill>
                  <a:srgbClr val="000000"/>
                </a:solidFill>
                <a:effectLst/>
                <a:latin typeface="Work Sans" pitchFamily="2" charset="0"/>
              </a:rPr>
              <a:t>					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Work Sans" pitchFamily="2" charset="0"/>
              </a:rPr>
              <a:t>Matthew 25.35-36</a:t>
            </a:r>
            <a:endParaRPr lang="en-GB" sz="36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1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E41E-219C-0324-365C-09CE1B37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6D8E4A-1C9F-6F9F-C758-2E45BA65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4303" y="434050"/>
            <a:ext cx="9190300" cy="772610"/>
          </a:xfrm>
        </p:spPr>
        <p:txBody>
          <a:bodyPr>
            <a:no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Work Sans" pitchFamily="2" charset="0"/>
              </a:rPr>
              <a:t>Wellbeing: the heart of ministry and mission</a:t>
            </a:r>
            <a:endParaRPr lang="en-GB" sz="3200" b="1" dirty="0">
              <a:latin typeface="Work Sans" pitchFamily="2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CE995-1D90-876B-5BF9-8835FD49B054}"/>
              </a:ext>
            </a:extLst>
          </p:cNvPr>
          <p:cNvSpPr txBox="1">
            <a:spLocks/>
          </p:cNvSpPr>
          <p:nvPr/>
        </p:nvSpPr>
        <p:spPr>
          <a:xfrm>
            <a:off x="2744945" y="1493134"/>
            <a:ext cx="8806589" cy="4930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7030A0"/>
                </a:solidFill>
              </a:rPr>
              <a:t>Care of others is the heart of our faith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D5D32"/>
                </a:solidFill>
              </a:rPr>
              <a:t>Existing in relationship is Godly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rgbClr val="7030A0"/>
                </a:solidFill>
              </a:rPr>
              <a:t>Without ministers who are well-resourced, mission &amp; evangelisation will struggle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rgbClr val="FD5D32"/>
                </a:solidFill>
              </a:rPr>
              <a:t>Ministerial wellbeing is therefore central to the Church’s mission, and to our collective call</a:t>
            </a:r>
          </a:p>
        </p:txBody>
      </p:sp>
    </p:spTree>
    <p:extLst>
      <p:ext uri="{BB962C8B-B14F-4D97-AF65-F5344CB8AC3E}">
        <p14:creationId xmlns:p14="http://schemas.microsoft.com/office/powerpoint/2010/main" val="368640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1" r="4663"/>
          <a:stretch/>
        </p:blipFill>
        <p:spPr>
          <a:xfrm>
            <a:off x="5984111" y="-1"/>
            <a:ext cx="6207888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543" y="365125"/>
            <a:ext cx="3380695" cy="1235075"/>
          </a:xfrm>
        </p:spPr>
        <p:txBody>
          <a:bodyPr/>
          <a:lstStyle/>
          <a:p>
            <a:r>
              <a:rPr lang="en-US" dirty="0"/>
              <a:t> 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5" y="1724628"/>
            <a:ext cx="5334184" cy="471903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For clergy and their families, in times of need: financial, mental and physical wellbeing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D5D32"/>
                </a:solidFill>
              </a:rPr>
              <a:t>UK, Ireland, Europe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7030A0"/>
                </a:solidFill>
              </a:rPr>
              <a:t>Independent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FD5D32"/>
                </a:solidFill>
              </a:rPr>
              <a:t>Confidential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7030A0"/>
                </a:solidFill>
              </a:rPr>
              <a:t>Inclusive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FD5D32"/>
                </a:solidFill>
              </a:rPr>
              <a:t>Ancient</a:t>
            </a:r>
          </a:p>
        </p:txBody>
      </p:sp>
    </p:spTree>
    <p:extLst>
      <p:ext uri="{BB962C8B-B14F-4D97-AF65-F5344CB8AC3E}">
        <p14:creationId xmlns:p14="http://schemas.microsoft.com/office/powerpoint/2010/main" val="391292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C57CA4-F898-4A88-847F-A7EBD453B868}"/>
              </a:ext>
            </a:extLst>
          </p:cNvPr>
          <p:cNvGraphicFramePr>
            <a:graphicFrameLocks/>
          </p:cNvGraphicFramePr>
          <p:nvPr/>
        </p:nvGraphicFramePr>
        <p:xfrm>
          <a:off x="838200" y="1570182"/>
          <a:ext cx="5221288" cy="492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6877E73-DA4F-B3A2-9E59-D8E93AD896F2}"/>
              </a:ext>
            </a:extLst>
          </p:cNvPr>
          <p:cNvGraphicFramePr>
            <a:graphicFrameLocks/>
          </p:cNvGraphicFramePr>
          <p:nvPr/>
        </p:nvGraphicFramePr>
        <p:xfrm>
          <a:off x="6130925" y="1570182"/>
          <a:ext cx="5221288" cy="4922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86" y="365125"/>
            <a:ext cx="8973113" cy="108065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national picture to 2023 </a:t>
            </a:r>
          </a:p>
        </p:txBody>
      </p:sp>
    </p:spTree>
    <p:extLst>
      <p:ext uri="{BB962C8B-B14F-4D97-AF65-F5344CB8AC3E}">
        <p14:creationId xmlns:p14="http://schemas.microsoft.com/office/powerpoint/2010/main" val="147407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27F79-B0F4-5595-7484-AC950797D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9E2C-C589-62DE-BB75-E87A1067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686" y="365125"/>
            <a:ext cx="8973113" cy="1080655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…and to 2024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481413-52CB-E128-1BF9-B52A4315590F}"/>
              </a:ext>
            </a:extLst>
          </p:cNvPr>
          <p:cNvGraphicFramePr>
            <a:graphicFrameLocks/>
          </p:cNvGraphicFramePr>
          <p:nvPr/>
        </p:nvGraphicFramePr>
        <p:xfrm>
          <a:off x="390418" y="1674688"/>
          <a:ext cx="11527604" cy="48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563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7644C-3115-2A3F-E9F1-0FC5C23C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6F7A1B-D066-482A-F91A-3B25D7AA654E}"/>
              </a:ext>
            </a:extLst>
          </p:cNvPr>
          <p:cNvSpPr txBox="1"/>
          <p:nvPr/>
        </p:nvSpPr>
        <p:spPr>
          <a:xfrm>
            <a:off x="1889567" y="2182825"/>
            <a:ext cx="8735992" cy="2492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600" b="1" dirty="0">
                <a:solidFill>
                  <a:srgbClr val="7030A0"/>
                </a:solidFill>
              </a:rPr>
              <a:t>“If 22% of nurses were going to an independent charity for this help, I would be making speeches about it.”</a:t>
            </a:r>
          </a:p>
          <a:p>
            <a:pPr>
              <a:lnSpc>
                <a:spcPct val="110000"/>
              </a:lnSpc>
            </a:pPr>
            <a:endParaRPr lang="en-GB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46D36-3751-B7C2-D153-AC36DDCBC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C542F-61D7-E4F3-AFE2-9B20B38934DC}"/>
              </a:ext>
            </a:extLst>
          </p:cNvPr>
          <p:cNvSpPr txBox="1"/>
          <p:nvPr/>
        </p:nvSpPr>
        <p:spPr>
          <a:xfrm>
            <a:off x="335280" y="223520"/>
            <a:ext cx="11541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Work Sans" pitchFamily="2" charset="0"/>
              </a:rPr>
              <a:t>In 2023:</a:t>
            </a:r>
          </a:p>
          <a:p>
            <a:pPr algn="r"/>
            <a:endParaRPr lang="en-GB" sz="3200" dirty="0">
              <a:latin typeface="Work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D5102-47FB-2C07-0D0F-8CFED263104A}"/>
              </a:ext>
            </a:extLst>
          </p:cNvPr>
          <p:cNvSpPr txBox="1"/>
          <p:nvPr/>
        </p:nvSpPr>
        <p:spPr>
          <a:xfrm>
            <a:off x="314960" y="981594"/>
            <a:ext cx="11440160" cy="1385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7030A0"/>
                </a:solidFill>
              </a:rPr>
              <a:t>22% of clergy in England &amp; Wales came to us</a:t>
            </a:r>
          </a:p>
          <a:p>
            <a:pPr algn="r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D5D32"/>
                </a:solidFill>
              </a:rPr>
              <a:t>30% increase in grants from 2022</a:t>
            </a:r>
          </a:p>
          <a:p>
            <a:pPr algn="r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600" b="1" dirty="0">
                <a:solidFill>
                  <a:srgbClr val="7030A0"/>
                </a:solidFill>
              </a:rPr>
              <a:t>17% increase in households from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48D22-65D9-A01F-C81E-3B46969C5546}"/>
              </a:ext>
            </a:extLst>
          </p:cNvPr>
          <p:cNvSpPr txBox="1"/>
          <p:nvPr/>
        </p:nvSpPr>
        <p:spPr>
          <a:xfrm>
            <a:off x="745795" y="3125240"/>
            <a:ext cx="9532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Work Sans" pitchFamily="2" charset="0"/>
              </a:rPr>
              <a:t>How does this feel?</a:t>
            </a:r>
          </a:p>
          <a:p>
            <a:r>
              <a:rPr lang="en-US" sz="3200" b="1" dirty="0">
                <a:latin typeface="Work Sans" pitchFamily="2" charset="0"/>
              </a:rPr>
              <a:t>Why is it the case, and how might it not be?</a:t>
            </a:r>
          </a:p>
          <a:p>
            <a:endParaRPr lang="en-GB" sz="32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047944" y="1635029"/>
            <a:ext cx="4703226" cy="46761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388198" y="1633994"/>
            <a:ext cx="4693515" cy="4676146"/>
          </a:xfrm>
          <a:prstGeom prst="rect">
            <a:avLst/>
          </a:prstGeom>
          <a:solidFill>
            <a:srgbClr val="FD5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276" y="365125"/>
            <a:ext cx="9226174" cy="1080655"/>
          </a:xfrm>
        </p:spPr>
        <p:txBody>
          <a:bodyPr/>
          <a:lstStyle/>
          <a:p>
            <a:r>
              <a:rPr lang="en-US" dirty="0"/>
              <a:t>Grants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r="14497"/>
          <a:stretch>
            <a:fillRect/>
          </a:stretch>
        </p:blipFill>
        <p:spPr>
          <a:xfrm>
            <a:off x="1405031" y="1638181"/>
            <a:ext cx="2354570" cy="2353349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r="8802"/>
          <a:stretch>
            <a:fillRect/>
          </a:stretch>
        </p:blipFill>
        <p:spPr>
          <a:xfrm>
            <a:off x="3751909" y="3991530"/>
            <a:ext cx="2354570" cy="2314423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440830" y="4055140"/>
            <a:ext cx="2219329" cy="204471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Wellbeing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</a:rPr>
              <a:t>holidays, retreats, sabbaticals, fitness, leisure, hobbies…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112786" y="4061128"/>
            <a:ext cx="2373466" cy="17262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Health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addictions, diagnostic tests, rehabilitation…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90412" y="2532908"/>
            <a:ext cx="2293800" cy="15742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Emergency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appliances, technology, car repairs, bills…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470190" y="2461989"/>
            <a:ext cx="2219329" cy="157427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Financial </a:t>
            </a:r>
            <a:r>
              <a:rPr lang="en-US" sz="2200" b="1" dirty="0">
                <a:solidFill>
                  <a:schemeClr val="bg1"/>
                </a:solidFill>
              </a:rPr>
              <a:t>support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</a:rPr>
              <a:t>larger grants: additional means-test</a:t>
            </a:r>
          </a:p>
        </p:txBody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5B46D6D2-C51E-E832-9F41-172637A8EDB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6096000" y="1646336"/>
            <a:ext cx="2321371" cy="2320168"/>
          </a:xfrm>
        </p:spPr>
      </p:pic>
      <p:pic>
        <p:nvPicPr>
          <p:cNvPr id="17" name="Picture Placeholder 23">
            <a:extLst>
              <a:ext uri="{FF2B5EF4-FFF2-40B4-BE49-F238E27FC236}">
                <a16:creationId xmlns:a16="http://schemas.microsoft.com/office/drawing/2014/main" id="{E69DA97D-E2DB-8350-6899-E11C7BDE861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6627"/>
          <a:stretch>
            <a:fillRect/>
          </a:stretch>
        </p:blipFill>
        <p:spPr>
          <a:xfrm>
            <a:off x="8417371" y="3993216"/>
            <a:ext cx="2321371" cy="2320168"/>
          </a:xfrm>
        </p:spPr>
      </p:pic>
    </p:spTree>
    <p:extLst>
      <p:ext uri="{BB962C8B-B14F-4D97-AF65-F5344CB8AC3E}">
        <p14:creationId xmlns:p14="http://schemas.microsoft.com/office/powerpoint/2010/main" val="1571358518"/>
      </p:ext>
    </p:extLst>
  </p:cSld>
  <p:clrMapOvr>
    <a:masterClrMapping/>
  </p:clrMapOvr>
</p:sld>
</file>

<file path=ppt/theme/theme1.xml><?xml version="1.0" encoding="utf-8"?>
<a:theme xmlns:a="http://schemas.openxmlformats.org/drawingml/2006/main" name="Clergy Support Trust">
  <a:themeElements>
    <a:clrScheme name="Clergy Support Trust">
      <a:dk1>
        <a:srgbClr val="63656A"/>
      </a:dk1>
      <a:lt1>
        <a:srgbClr val="FFFFFF"/>
      </a:lt1>
      <a:dk2>
        <a:srgbClr val="500D76"/>
      </a:dk2>
      <a:lt2>
        <a:srgbClr val="FF5B35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5B35"/>
      </a:hlink>
      <a:folHlink>
        <a:srgbClr val="FF5B35"/>
      </a:folHlink>
    </a:clrScheme>
    <a:fontScheme name="Clergy Support Trust">
      <a:majorFont>
        <a:latin typeface="Work Sans Semi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.potx" id="{969F445C-EFF2-4FDA-8070-2B0A11CA3854}" vid="{AEF3D84A-F348-4936-9705-5A42C388CE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41012ABD40CC48BF3386A77E2508F2" ma:contentTypeVersion="15" ma:contentTypeDescription="Create a new document." ma:contentTypeScope="" ma:versionID="87f8439ff61e943968ee18ba33a08e41">
  <xsd:schema xmlns:xsd="http://www.w3.org/2001/XMLSchema" xmlns:xs="http://www.w3.org/2001/XMLSchema" xmlns:p="http://schemas.microsoft.com/office/2006/metadata/properties" xmlns:ns2="e6e74e3d-0d91-4b4b-888c-e9637e707e9a" xmlns:ns3="f659b407-6758-4308-b1ec-dde2f8aef0af" targetNamespace="http://schemas.microsoft.com/office/2006/metadata/properties" ma:root="true" ma:fieldsID="50beb46d99039da4a882ddf020c4f3df" ns2:_="" ns3:_="">
    <xsd:import namespace="e6e74e3d-0d91-4b4b-888c-e9637e707e9a"/>
    <xsd:import namespace="f659b407-6758-4308-b1ec-dde2f8aef0a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74e3d-0d91-4b4b-888c-e9637e707e9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5991090f-b22d-48fc-873a-9ff22a4d31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9b407-6758-4308-b1ec-dde2f8aef0a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be4ee3e-fb43-4b6c-9e18-171c72fede88}" ma:internalName="TaxCatchAll" ma:showField="CatchAllData" ma:web="f659b407-6758-4308-b1ec-dde2f8aef0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e74e3d-0d91-4b4b-888c-e9637e707e9a">
      <Terms xmlns="http://schemas.microsoft.com/office/infopath/2007/PartnerControls"/>
    </lcf76f155ced4ddcb4097134ff3c332f>
    <TaxCatchAll xmlns="f659b407-6758-4308-b1ec-dde2f8aef0af" xsi:nil="true"/>
  </documentManagement>
</p:properties>
</file>

<file path=customXml/itemProps1.xml><?xml version="1.0" encoding="utf-8"?>
<ds:datastoreItem xmlns:ds="http://schemas.openxmlformats.org/officeDocument/2006/customXml" ds:itemID="{1B7030CC-BCEB-4270-A516-D47268DBD2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e74e3d-0d91-4b4b-888c-e9637e707e9a"/>
    <ds:schemaRef ds:uri="f659b407-6758-4308-b1ec-dde2f8aef0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996039-3290-4209-B8A2-1ECABE9140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8FB100-0E88-46A2-9AF0-19B0C1FA639D}">
  <ds:schemaRefs>
    <ds:schemaRef ds:uri="e6e74e3d-0d91-4b4b-888c-e9637e707e9a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f659b407-6758-4308-b1ec-dde2f8aef0a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0</TotalTime>
  <Words>539</Words>
  <Application>Microsoft Office PowerPoint</Application>
  <PresentationFormat>Widescreen</PresentationFormat>
  <Paragraphs>88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Wingdings</vt:lpstr>
      <vt:lpstr>Work Sans</vt:lpstr>
      <vt:lpstr>Work Sans SemiBold</vt:lpstr>
      <vt:lpstr>Clergy Support Trust</vt:lpstr>
      <vt:lpstr>Clergy spend their lives serving others. Clergy Support Trust exists to serve them.</vt:lpstr>
      <vt:lpstr>I was hungry and you gave me food, I was thirsty and you gave me something to drink, I was a stranger and you welcomed me, I was naked and you gave me clothing, I was sick and you took care of me, I was in prison and you visited me.      Matthew 25.35-36</vt:lpstr>
      <vt:lpstr>Wellbeing: the heart of ministry and mission</vt:lpstr>
      <vt:lpstr> </vt:lpstr>
      <vt:lpstr>The national picture to 2023 </vt:lpstr>
      <vt:lpstr>…and to 2024</vt:lpstr>
      <vt:lpstr>PowerPoint Presentation</vt:lpstr>
      <vt:lpstr>PowerPoint Presentation</vt:lpstr>
      <vt:lpstr>Grants</vt:lpstr>
      <vt:lpstr>Services and resources</vt:lpstr>
      <vt:lpstr>PowerPoint Presentation</vt:lpstr>
      <vt:lpstr>Eligibility</vt:lpstr>
      <vt:lpstr>PowerPoint Presentation</vt:lpstr>
      <vt:lpstr>The Diocese of Peterborough</vt:lpstr>
      <vt:lpstr>PowerPoint Presentation</vt:lpstr>
      <vt:lpstr>How to 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Gazard</dc:creator>
  <cp:lastModifiedBy>Ben Cahill-Nicholls</cp:lastModifiedBy>
  <cp:revision>126</cp:revision>
  <dcterms:created xsi:type="dcterms:W3CDTF">2021-09-08T09:17:38Z</dcterms:created>
  <dcterms:modified xsi:type="dcterms:W3CDTF">2024-11-19T10:38:18Z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0x0101002341012ABD40CC48BF3386A77E2508F2</vt:lpwstr>
  </property>
  <property fmtid="{D5CDD505-2E9C-101B-9397-08002B2CF9AE}" pid="3" name="MediaServiceImageTags">
    <vt:lpwstr/>
  </property>
</Properties>
</file>